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1" r:id="rId3"/>
    <p:sldId id="257" r:id="rId4"/>
    <p:sldId id="290" r:id="rId5"/>
    <p:sldId id="262" r:id="rId6"/>
    <p:sldId id="261" r:id="rId7"/>
    <p:sldId id="260" r:id="rId8"/>
    <p:sldId id="287" r:id="rId9"/>
    <p:sldId id="288" r:id="rId10"/>
    <p:sldId id="291" r:id="rId11"/>
    <p:sldId id="266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8" r:id="rId20"/>
    <p:sldId id="280" r:id="rId21"/>
    <p:sldId id="277" r:id="rId22"/>
    <p:sldId id="274" r:id="rId23"/>
    <p:sldId id="276" r:id="rId24"/>
    <p:sldId id="275" r:id="rId25"/>
    <p:sldId id="282" r:id="rId26"/>
    <p:sldId id="283" r:id="rId27"/>
    <p:sldId id="284" r:id="rId28"/>
    <p:sldId id="285" r:id="rId29"/>
    <p:sldId id="286" r:id="rId30"/>
    <p:sldId id="272" r:id="rId31"/>
  </p:sldIdLst>
  <p:sldSz cx="12192000" cy="6858000"/>
  <p:notesSz cx="6669088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76117" autoAdjust="0"/>
  </p:normalViewPr>
  <p:slideViewPr>
    <p:cSldViewPr snapToGrid="0">
      <p:cViewPr varScale="1">
        <p:scale>
          <a:sx n="52" d="100"/>
          <a:sy n="52" d="100"/>
        </p:scale>
        <p:origin x="18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34104-795A-4C6D-A638-7AE1DEFA3377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F808D-D6E9-4C00-BC4C-F6D6D9D4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5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14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34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65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09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76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57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53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1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60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16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4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52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26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21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77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62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081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68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558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905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0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81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902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14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81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57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82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86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9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F808D-D6E9-4C00-BC4C-F6D6D9D4B8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4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4FE0-B2A5-4B31-BD6D-BA289B0CBB2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0D30-2A70-43C9-849C-C4CB4461F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0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4FE0-B2A5-4B31-BD6D-BA289B0CBB2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0D30-2A70-43C9-849C-C4CB4461F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5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4FE0-B2A5-4B31-BD6D-BA289B0CBB2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0D30-2A70-43C9-849C-C4CB4461F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3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4FE0-B2A5-4B31-BD6D-BA289B0CBB2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0D30-2A70-43C9-849C-C4CB4461F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4FE0-B2A5-4B31-BD6D-BA289B0CBB2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0D30-2A70-43C9-849C-C4CB4461F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4FE0-B2A5-4B31-BD6D-BA289B0CBB2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0D30-2A70-43C9-849C-C4CB4461F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8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4FE0-B2A5-4B31-BD6D-BA289B0CBB2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0D30-2A70-43C9-849C-C4CB4461F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5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4FE0-B2A5-4B31-BD6D-BA289B0CBB2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0D30-2A70-43C9-849C-C4CB4461F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3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4FE0-B2A5-4B31-BD6D-BA289B0CBB2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0D30-2A70-43C9-849C-C4CB4461F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3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4FE0-B2A5-4B31-BD6D-BA289B0CBB2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0D30-2A70-43C9-849C-C4CB4461F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3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4FE0-B2A5-4B31-BD6D-BA289B0CBB2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0D30-2A70-43C9-849C-C4CB4461F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5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74FE0-B2A5-4B31-BD6D-BA289B0CBB2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F0D30-2A70-43C9-849C-C4CB4461F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3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aeima.lv/petijumi/Lobesana_Latvija_un_Eiropa_2019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ecd-ilibrary.org/governance/lobbyists-governments-and-public-trust-volume-3_9789264214224-e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igikogu.ee/tutvustus-ja-ajalugu/raakige-kaasa/esitage-kollektiivne-poordumine/riigikogule-esitatud-kollektiivsed-poordumised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rm.coe.int/legal-regulation-of-lobbying-activities/168073ed69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ecd-ilibrary.org/governance/lobbyists-governments-and-public-trust-volume-3_9789264214224-e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-ilibrary.org/governance/lobbyists-governments-and-public-trust-volume-3_9789264214224-e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rs.lt/sip/portal.show?p_r=35299&amp;p_k=1&amp;p_a=498&amp;p_asm_id=79160&amp;data_nuo=2019-11-20#s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kumi.lv/doc.php?id=17907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resident.lv/storage/kcfinder/files/VP_040219_Nr.36.pdf" TargetMode="External"/><Relationship Id="rId5" Type="http://schemas.openxmlformats.org/officeDocument/2006/relationships/hyperlink" Target="http://tap.mk.gov.lv/mk/mkksedes/saraksts/s/protokols/?protokols=2014-02-17" TargetMode="External"/><Relationship Id="rId4" Type="http://schemas.openxmlformats.org/officeDocument/2006/relationships/hyperlink" Target="https://likumi.lv/doc.php?id=24112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m.coe.int/legal-regulation-of-lobbying-activities/168073ed69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arl.europa.eu/EPRS/Transparency_of_lobbying_in_Member_States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m.coe.int/legal-regulation-of-lobbying-activities/168073ed69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aeima.lv/petijumi/Lobesana_Latvija_un_Eiropa_2019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roparl.europa.eu/EPRS/Transparency_of_lobbying_in_Member_States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-ilibrary.org/governance/lobbyists-governments-and-public-trust-volume-3_9789264214224-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ropam.eu/data/mechanisms/FD/FD%20Laws/Slovenia/Slovenia_Integrity%20and%20Prevention%20of%20Corruption%20Act_2010_amended%202011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3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399" y="0"/>
            <a:ext cx="6852063" cy="35394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lv-LV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lv-LV" sz="3200" dirty="0" smtClean="0"/>
              <a:t>Pieejas lobēšanas regulēšanai 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3200" dirty="0" smtClean="0"/>
              <a:t>Lobēšanas regulējuma saturs 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3200" dirty="0" smtClean="0"/>
              <a:t>Līdzšinējās iniciatīvas Latvijā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3200" dirty="0" smtClean="0"/>
              <a:t>Politikas virzieni </a:t>
            </a:r>
          </a:p>
          <a:p>
            <a:pPr marL="342900" indent="-342900">
              <a:buFont typeface="+mj-lt"/>
              <a:buAutoNum type="arabicPeriod"/>
            </a:pPr>
            <a:endParaRPr lang="lv-LV" sz="3200" dirty="0" smtClean="0"/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452153" y="5184711"/>
            <a:ext cx="3528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hlinkClick r:id="rId4"/>
              </a:rPr>
              <a:t>Pētījuma gala ziņojuma elektroniskā versija pieejama </a:t>
            </a:r>
          </a:p>
          <a:p>
            <a:r>
              <a:rPr lang="lv-LV" dirty="0" smtClean="0">
                <a:hlinkClick r:id="rId4"/>
              </a:rPr>
              <a:t>Saeimas tīmekļvietnē sadaļā «Par Saeimu&gt;Publikācijas, pētījumi un apskati»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34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805695"/>
            <a:ext cx="12192000" cy="40523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2317" y="866703"/>
            <a:ext cx="73248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lobētājus 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</a:rPr>
              <a:t>no lobēšanas firmām vai </a:t>
            </a:r>
            <a:r>
              <a:rPr lang="lv-LV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pašnodarbinātos lobētājus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privātā 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</a:rPr>
              <a:t>sektora </a:t>
            </a:r>
            <a:r>
              <a:rPr lang="lv-LV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pārstāvjus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bezpeļņas 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</a:rPr>
              <a:t>organizāciju </a:t>
            </a:r>
            <a:r>
              <a:rPr lang="lv-LV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pārstāvjus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nevalstisko 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</a:rPr>
              <a:t>organizāciju </a:t>
            </a:r>
            <a:r>
              <a:rPr lang="lv-LV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pārstāvjus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" y="0"/>
            <a:ext cx="8449735" cy="84169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b="1" dirty="0" smtClean="0">
                <a:solidFill>
                  <a:srgbClr val="FFFF00"/>
                </a:solidFill>
              </a:rPr>
              <a:t>  Biežāk regulē...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" y="2830703"/>
            <a:ext cx="8449736" cy="70323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b="1" dirty="0" smtClean="0">
                <a:solidFill>
                  <a:srgbClr val="FFFF00"/>
                </a:solidFill>
              </a:rPr>
              <a:t>Retāk regulē...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317" y="3682895"/>
            <a:ext cx="4869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</a:rPr>
              <a:t>asociācijas, kas pārstāv plašsaziņas līdzekļus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</a:rPr>
              <a:t>baznīcas un labdarības iestādes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domnīcas</a:t>
            </a:r>
            <a:endParaRPr lang="lv-LV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9159" y="3599345"/>
            <a:ext cx="70228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</a:rPr>
              <a:t>Komunikāciju 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</a:rPr>
              <a:t>un kontaktēšanos, kas saistīta ar juridisko padomu sniegšanu un konsultācijām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Komunikāciju, kurā visi </a:t>
            </a:r>
            <a:r>
              <a:rPr lang="lv-LV" dirty="0"/>
              <a:t>konsultatīvā procesa elementi, piemēram, uzklausīšana parlamenta komisijās, ir publiski pieejami </a:t>
            </a:r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Paziņojumus, </a:t>
            </a:r>
            <a:r>
              <a:rPr lang="lv-LV" dirty="0"/>
              <a:t>kas sniegti, atbildot uz valsts amatpersonas </a:t>
            </a:r>
            <a:r>
              <a:rPr lang="lv-LV" dirty="0" smtClean="0"/>
              <a:t>pieprasījumu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Paziņojumus, </a:t>
            </a:r>
            <a:r>
              <a:rPr lang="lv-LV" dirty="0"/>
              <a:t>kas sniegti, atbildot valsts amatpersonai, kura pieprasa </a:t>
            </a:r>
            <a:r>
              <a:rPr lang="lv-LV" dirty="0" err="1"/>
              <a:t>faktoloģisku</a:t>
            </a:r>
            <a:r>
              <a:rPr lang="lv-LV" dirty="0"/>
              <a:t> informāciju</a:t>
            </a:r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Komunikāciju </a:t>
            </a:r>
            <a:r>
              <a:rPr lang="lv-LV" dirty="0"/>
              <a:t>ārpus ēkām, kurās tiek pieņemti publiski </a:t>
            </a:r>
            <a:r>
              <a:rPr lang="lv-LV" dirty="0" smtClean="0"/>
              <a:t>lēmumi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A</a:t>
            </a:r>
            <a:r>
              <a:rPr lang="lv-LV" dirty="0" smtClean="0"/>
              <a:t>tsevišķas </a:t>
            </a:r>
            <a:r>
              <a:rPr lang="lv-LV" dirty="0"/>
              <a:t>darbības, kas apjoma ziņā nepārsniedz noteiktas </a:t>
            </a:r>
            <a:r>
              <a:rPr lang="lv-LV" dirty="0" smtClean="0"/>
              <a:t>robežvērtības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Lobēšanas darbības, kuru veikšana netiek </a:t>
            </a:r>
            <a:r>
              <a:rPr lang="lv-LV" dirty="0" smtClean="0"/>
              <a:t>apmaksāta</a:t>
            </a:r>
            <a:endParaRPr lang="lv-LV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819" y="137101"/>
            <a:ext cx="1686594" cy="16865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2317" y="6336706"/>
            <a:ext cx="1426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(</a:t>
            </a:r>
            <a:r>
              <a:rPr lang="lv-LV" i="1" u="sng" dirty="0">
                <a:hlinkClick r:id="rId4"/>
              </a:rPr>
              <a:t>OECD</a:t>
            </a:r>
            <a:r>
              <a:rPr lang="lv-LV" u="sng" dirty="0">
                <a:hlinkClick r:id="rId4"/>
              </a:rPr>
              <a:t>, 2014</a:t>
            </a:r>
            <a:r>
              <a:rPr lang="lv-LV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5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19784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rgbClr val="FFFF00"/>
                </a:solidFill>
              </a:rPr>
              <a:t>2</a:t>
            </a:r>
            <a:r>
              <a:rPr lang="lv-LV" dirty="0" smtClean="0">
                <a:solidFill>
                  <a:srgbClr val="FFFF00"/>
                </a:solidFill>
              </a:rPr>
              <a:t>. </a:t>
            </a:r>
            <a:r>
              <a:rPr lang="lv-LV" dirty="0">
                <a:solidFill>
                  <a:srgbClr val="FFFF00"/>
                </a:solidFill>
              </a:rPr>
              <a:t>L</a:t>
            </a:r>
            <a:r>
              <a:rPr lang="lv-LV" dirty="0" smtClean="0">
                <a:solidFill>
                  <a:srgbClr val="FFFF00"/>
                </a:solidFill>
              </a:rPr>
              <a:t>obēšanas regulējuma mērķi un procedūras to sasniegšanai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585" y="2343554"/>
            <a:ext cx="3172482" cy="424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51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572137" y="2171048"/>
            <a:ext cx="2452274" cy="23978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21864" y="2160610"/>
            <a:ext cx="2452274" cy="23978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100" y="3793424"/>
            <a:ext cx="2610347" cy="11357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1800" dirty="0" smtClean="0"/>
              <a:t>Informācijas </a:t>
            </a:r>
            <a:r>
              <a:rPr lang="lv-LV" sz="1800" dirty="0"/>
              <a:t>publiskošanas </a:t>
            </a:r>
            <a:r>
              <a:rPr lang="lv-LV" sz="1800" dirty="0" smtClean="0"/>
              <a:t>politika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34" y="2273332"/>
            <a:ext cx="1481150" cy="1481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9307" y="3793424"/>
            <a:ext cx="1465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«Atdzišanas</a:t>
            </a:r>
            <a:r>
              <a:rPr lang="lv-LV" dirty="0" smtClean="0"/>
              <a:t>» </a:t>
            </a:r>
          </a:p>
          <a:p>
            <a:pPr algn="ctr"/>
            <a:r>
              <a:rPr lang="lv-LV" dirty="0" smtClean="0"/>
              <a:t>periods </a:t>
            </a:r>
            <a:endParaRPr lang="lv-LV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879" y="2362031"/>
            <a:ext cx="1411561" cy="14115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2875" y="3793424"/>
            <a:ext cx="1680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«Likumdošanas </a:t>
            </a:r>
            <a:endParaRPr lang="lv-LV" dirty="0" smtClean="0"/>
          </a:p>
          <a:p>
            <a:pPr algn="ctr"/>
            <a:r>
              <a:rPr lang="lv-LV" dirty="0" smtClean="0"/>
              <a:t>pēda»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398" y="2415099"/>
            <a:ext cx="1264651" cy="1332628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>
            <a:off x="2194288" y="1345741"/>
            <a:ext cx="7759777" cy="779610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0800000" flipV="1">
            <a:off x="2221864" y="4749695"/>
            <a:ext cx="2452274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lv-LV" sz="1600" dirty="0" smtClean="0"/>
              <a:t>Pārsvarā: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 smtClean="0"/>
              <a:t>12 mēneši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 smtClean="0"/>
              <a:t>Valsts amatpersonām izpildvarā 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 rot="10800000" flipV="1">
            <a:off x="4816845" y="4749696"/>
            <a:ext cx="2645190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 smtClean="0"/>
              <a:t>Dažādas detalizācijas pakāpes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 smtClean="0"/>
              <a:t>Brīva pieejamība elektroniskajā vidē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7604741" y="4749696"/>
            <a:ext cx="2419670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/>
              <a:t>Vairumā gadījumu </a:t>
            </a:r>
            <a:r>
              <a:rPr lang="en-US" sz="1600" dirty="0" smtClean="0"/>
              <a:t>inform</a:t>
            </a:r>
            <a:r>
              <a:rPr lang="lv-LV" sz="1600" dirty="0" smtClean="0"/>
              <a:t>ācija ir </a:t>
            </a:r>
            <a:r>
              <a:rPr lang="lv-LV" sz="1600" dirty="0"/>
              <a:t>publiski pieejama pēc pieprasījuma </a:t>
            </a:r>
            <a:endParaRPr lang="lv-LV" sz="1600" dirty="0" smtClean="0"/>
          </a:p>
        </p:txBody>
      </p:sp>
    </p:spTree>
    <p:extLst>
      <p:ext uri="{BB962C8B-B14F-4D97-AF65-F5344CB8AC3E}">
        <p14:creationId xmlns:p14="http://schemas.microsoft.com/office/powerpoint/2010/main" val="37880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65" y="0"/>
            <a:ext cx="7479482" cy="6858000"/>
          </a:xfrm>
        </p:spPr>
      </p:pic>
      <p:sp>
        <p:nvSpPr>
          <p:cNvPr id="6" name="TextBox 5"/>
          <p:cNvSpPr txBox="1"/>
          <p:nvPr/>
        </p:nvSpPr>
        <p:spPr>
          <a:xfrm>
            <a:off x="7716847" y="771906"/>
            <a:ext cx="4475153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Igaunijas parlamenta vietnē iespēja  izsekot arī sabiedrības iesniegto kolektīvo iniciatīvu virzībai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716846" y="4263840"/>
            <a:ext cx="4475153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Komisija, kurā tiek izskatīta kolektīvā iniciatīva</a:t>
            </a:r>
            <a:endParaRPr lang="en-US" sz="2000" dirty="0"/>
          </a:p>
        </p:txBody>
      </p:sp>
      <p:cxnSp>
        <p:nvCxnSpPr>
          <p:cNvPr id="8" name="Straight Connector 7"/>
          <p:cNvCxnSpPr>
            <a:endCxn id="7" idx="1"/>
          </p:cNvCxnSpPr>
          <p:nvPr/>
        </p:nvCxnSpPr>
        <p:spPr>
          <a:xfrm>
            <a:off x="3807229" y="4617783"/>
            <a:ext cx="39096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16845" y="5383949"/>
            <a:ext cx="4475153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Pievienotie pamatojošie dokumenti, protokoli, uzklausīšanas sēžu videoieraksti </a:t>
            </a: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486400" y="5737892"/>
            <a:ext cx="22304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7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8492"/>
            <a:ext cx="12192000" cy="19784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rgbClr val="FFFF00"/>
                </a:solidFill>
              </a:rPr>
              <a:t>3</a:t>
            </a:r>
            <a:r>
              <a:rPr lang="lv-LV" dirty="0" smtClean="0">
                <a:solidFill>
                  <a:srgbClr val="FFFF00"/>
                </a:solidFill>
              </a:rPr>
              <a:t>. Lobētāju kategorijas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918" y="2114305"/>
            <a:ext cx="4348163" cy="4348163"/>
          </a:xfrm>
        </p:spPr>
      </p:pic>
    </p:spTree>
    <p:extLst>
      <p:ext uri="{BB962C8B-B14F-4D97-AF65-F5344CB8AC3E}">
        <p14:creationId xmlns:p14="http://schemas.microsoft.com/office/powerpoint/2010/main" val="41361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0800000" flipV="1">
            <a:off x="7081057" y="3194998"/>
            <a:ext cx="5110943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endParaRPr lang="lv-LV" sz="1600" dirty="0" smtClean="0"/>
          </a:p>
          <a:p>
            <a:endParaRPr lang="lv-LV" sz="1600" dirty="0"/>
          </a:p>
          <a:p>
            <a:endParaRPr lang="lv-LV" sz="1600" dirty="0" smtClean="0"/>
          </a:p>
          <a:p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35"/>
            <a:ext cx="7438551" cy="780384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lv-LV" sz="2200" b="1" dirty="0" smtClean="0">
                <a:solidFill>
                  <a:srgbClr val="FFFF00"/>
                </a:solidFill>
              </a:rPr>
              <a:t>  Ar </a:t>
            </a:r>
            <a:r>
              <a:rPr lang="lv-LV" sz="2200" b="1" dirty="0">
                <a:solidFill>
                  <a:srgbClr val="FFFF00"/>
                </a:solidFill>
              </a:rPr>
              <a:t>lobēšanu </a:t>
            </a:r>
            <a:r>
              <a:rPr lang="lv-LV" sz="2200" b="1" dirty="0" smtClean="0">
                <a:solidFill>
                  <a:srgbClr val="FFFF00"/>
                </a:solidFill>
              </a:rPr>
              <a:t>saistīto darbību piemēri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080" y="785730"/>
            <a:ext cx="5346471" cy="607227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lvl="0"/>
            <a:r>
              <a:rPr lang="lv-LV" sz="1900" dirty="0" smtClean="0"/>
              <a:t>vienreizēja </a:t>
            </a:r>
            <a:r>
              <a:rPr lang="lv-LV" sz="1900" dirty="0"/>
              <a:t>vai regulāra padomu sniegšana vai prezentācijas publiskās varas institūciju </a:t>
            </a:r>
            <a:r>
              <a:rPr lang="lv-LV" sz="1900" dirty="0" smtClean="0"/>
              <a:t>pārstāvjiem </a:t>
            </a:r>
            <a:endParaRPr lang="lv-LV" sz="1900" dirty="0"/>
          </a:p>
          <a:p>
            <a:pPr lvl="0"/>
            <a:r>
              <a:rPr lang="lv-LV" sz="1900" dirty="0"/>
              <a:t>ziņojumu ar detalizētiem priekšlikumiem politikas, normatīvā akta izmaiņām sūtīšana publiskās varas institūciju </a:t>
            </a:r>
            <a:r>
              <a:rPr lang="lv-LV" sz="1900" dirty="0" smtClean="0"/>
              <a:t>pārstāvjiem</a:t>
            </a:r>
            <a:endParaRPr lang="lv-LV" sz="1900" dirty="0"/>
          </a:p>
          <a:p>
            <a:pPr lvl="0"/>
            <a:r>
              <a:rPr lang="lv-LV" sz="1900" dirty="0"/>
              <a:t>neformāla kontaktēšanās ar politiķiem vai ierēdņiem (pusdienas, nepieteiktas vizītes, telefoniska </a:t>
            </a:r>
            <a:r>
              <a:rPr lang="lv-LV" sz="1900" dirty="0" smtClean="0"/>
              <a:t>saziņa)</a:t>
            </a:r>
            <a:endParaRPr lang="lv-LV" sz="1900" dirty="0"/>
          </a:p>
          <a:p>
            <a:pPr lvl="0"/>
            <a:r>
              <a:rPr lang="lv-LV" sz="1900" dirty="0"/>
              <a:t>tieša ziņojumu sūtīšana sociālajos plašsaziņas līdzekļos vai arī cita veida tieša informācijas </a:t>
            </a:r>
            <a:r>
              <a:rPr lang="lv-LV" sz="1900" dirty="0" smtClean="0"/>
              <a:t>sūtīšana </a:t>
            </a:r>
            <a:endParaRPr lang="lv-LV" sz="1900" dirty="0"/>
          </a:p>
          <a:p>
            <a:pPr lvl="0"/>
            <a:r>
              <a:rPr lang="lv-LV" sz="1900" dirty="0"/>
              <a:t>līdzdalība publiskās un slēgtās konsultatīvās </a:t>
            </a:r>
            <a:r>
              <a:rPr lang="lv-LV" sz="1900" dirty="0" smtClean="0"/>
              <a:t>apspriedēs</a:t>
            </a:r>
            <a:endParaRPr lang="lv-LV" sz="1900" dirty="0"/>
          </a:p>
          <a:p>
            <a:pPr lvl="0"/>
            <a:r>
              <a:rPr lang="lv-LV" sz="1900" dirty="0"/>
              <a:t>līdzdalība institucionalizēta rakstura formālās konsultatīvās </a:t>
            </a:r>
            <a:r>
              <a:rPr lang="lv-LV" sz="1900" dirty="0" smtClean="0"/>
              <a:t>apspriedēs</a:t>
            </a:r>
            <a:endParaRPr lang="lv-LV" sz="1900" dirty="0"/>
          </a:p>
          <a:p>
            <a:pPr lvl="0"/>
            <a:r>
              <a:rPr lang="lv-LV" sz="1900" dirty="0"/>
              <a:t>līdzdalība uzklausīšanā, piemēram, uzklausīšanā parlamenta </a:t>
            </a:r>
            <a:r>
              <a:rPr lang="lv-LV" sz="1900" dirty="0" smtClean="0"/>
              <a:t>komisijā</a:t>
            </a:r>
            <a:endParaRPr lang="lv-LV" sz="1900" dirty="0"/>
          </a:p>
          <a:p>
            <a:r>
              <a:rPr lang="lv-LV" sz="1900" dirty="0"/>
              <a:t>līdzdalība konferencē delegāta </a:t>
            </a:r>
            <a:r>
              <a:rPr lang="lv-LV" sz="1900" dirty="0" smtClean="0"/>
              <a:t>statusā</a:t>
            </a:r>
            <a:r>
              <a:rPr lang="lv-LV" sz="1400" dirty="0" smtClean="0"/>
              <a:t> </a:t>
            </a:r>
            <a:r>
              <a:rPr lang="lv-LV" sz="1400" dirty="0"/>
              <a:t>(</a:t>
            </a:r>
            <a:r>
              <a:rPr lang="lv-LV" sz="1400" i="1" u="sng" dirty="0" err="1">
                <a:hlinkClick r:id="rId3"/>
              </a:rPr>
              <a:t>CoE</a:t>
            </a:r>
            <a:r>
              <a:rPr lang="lv-LV" sz="1400" u="sng" dirty="0">
                <a:hlinkClick r:id="rId3"/>
              </a:rPr>
              <a:t>, 2017</a:t>
            </a:r>
            <a:r>
              <a:rPr lang="lv-LV" sz="1400" dirty="0"/>
              <a:t>).</a:t>
            </a:r>
          </a:p>
          <a:p>
            <a:pPr lvl="0"/>
            <a:endParaRPr lang="lv-LV" sz="1900" dirty="0"/>
          </a:p>
        </p:txBody>
      </p:sp>
      <p:sp>
        <p:nvSpPr>
          <p:cNvPr id="4" name="Rectangle 3"/>
          <p:cNvSpPr/>
          <p:nvPr/>
        </p:nvSpPr>
        <p:spPr>
          <a:xfrm>
            <a:off x="7196180" y="183479"/>
            <a:ext cx="28097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lv-LV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Lobētāju veidi: </a:t>
            </a:r>
            <a:endParaRPr lang="lv-LV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7461965" y="783329"/>
            <a:ext cx="4715510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endParaRPr lang="lv-LV" sz="1600" dirty="0" smtClean="0"/>
          </a:p>
          <a:p>
            <a:endParaRPr lang="lv-LV" sz="1600" dirty="0"/>
          </a:p>
          <a:p>
            <a:endParaRPr lang="lv-LV" sz="1600" dirty="0" smtClean="0"/>
          </a:p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478982" y="880670"/>
            <a:ext cx="369849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v-LV" sz="2000" b="1" dirty="0" smtClean="0"/>
              <a:t>konsultanti-lobētāji ­­</a:t>
            </a:r>
            <a:r>
              <a:rPr lang="lv-LV" sz="2000" dirty="0" smtClean="0"/>
              <a:t>– darbojas trešās personas vārdā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lv-LV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lv-LV" b="1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46" y="880670"/>
            <a:ext cx="882536" cy="882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93" y="3292339"/>
            <a:ext cx="882536" cy="882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55" y="1927087"/>
            <a:ext cx="868012" cy="8680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6" y="1083874"/>
            <a:ext cx="1356773" cy="13567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6" y="4448665"/>
            <a:ext cx="1477975" cy="1477975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1" y="2738791"/>
            <a:ext cx="2092080" cy="14360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1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41" y="2934257"/>
            <a:ext cx="1240618" cy="124061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09659" y="3261247"/>
            <a:ext cx="3667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900" b="1" dirty="0" smtClean="0"/>
              <a:t>organizācijas</a:t>
            </a:r>
            <a:r>
              <a:rPr lang="en-US" sz="1900" b="1" dirty="0" smtClean="0"/>
              <a:t> </a:t>
            </a:r>
            <a:r>
              <a:rPr lang="lv-LV" sz="1900" b="1" noProof="1" smtClean="0"/>
              <a:t>vai</a:t>
            </a:r>
            <a:r>
              <a:rPr lang="en-US" sz="1900" b="1" dirty="0" smtClean="0"/>
              <a:t> </a:t>
            </a:r>
            <a:r>
              <a:rPr lang="en-US" sz="1900" b="1" dirty="0"/>
              <a:t>kolektīvi</a:t>
            </a:r>
            <a:r>
              <a:rPr lang="en-US" sz="1900" dirty="0"/>
              <a:t> – pārstāv profesionālās vai nozaru intereses</a:t>
            </a:r>
            <a:endParaRPr lang="lv-LV" sz="1900" dirty="0"/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502397" y="1957889"/>
            <a:ext cx="367507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900" b="1" dirty="0"/>
              <a:t>iekšējie lobētāji </a:t>
            </a:r>
            <a:r>
              <a:rPr lang="lv-LV" sz="1900" dirty="0"/>
              <a:t>– to darba devēji ir noteiktas organizācijas, un tie ir pastāvīgi nodarbināti pie sava darba </a:t>
            </a:r>
            <a:r>
              <a:rPr lang="lv-LV" sz="1900" dirty="0" smtClean="0"/>
              <a:t>devēja </a:t>
            </a:r>
            <a:endParaRPr lang="lv-LV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69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805695"/>
            <a:ext cx="12192000" cy="40523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2317" y="866703"/>
            <a:ext cx="73248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lobētājus 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</a:rPr>
              <a:t>no lobēšanas firmām vai </a:t>
            </a:r>
            <a:r>
              <a:rPr lang="lv-LV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pašnodarbinātos lobētājus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privātā 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</a:rPr>
              <a:t>sektora </a:t>
            </a:r>
            <a:r>
              <a:rPr lang="lv-LV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pārstāvjus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bezpeļņas 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</a:rPr>
              <a:t>organizāciju </a:t>
            </a:r>
            <a:r>
              <a:rPr lang="lv-LV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pārstāvjus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nevalstisko 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</a:rPr>
              <a:t>organizāciju </a:t>
            </a:r>
            <a:r>
              <a:rPr lang="lv-LV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pārstāvjus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" y="0"/>
            <a:ext cx="8449735" cy="84169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b="1" dirty="0" smtClean="0">
                <a:solidFill>
                  <a:srgbClr val="FFFF00"/>
                </a:solidFill>
              </a:rPr>
              <a:t>  Biežāk regulē...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" y="2830703"/>
            <a:ext cx="8449736" cy="70323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b="1" dirty="0" smtClean="0">
                <a:solidFill>
                  <a:srgbClr val="FFFF00"/>
                </a:solidFill>
              </a:rPr>
              <a:t>Retāk regulē...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317" y="3682895"/>
            <a:ext cx="4869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</a:rPr>
              <a:t>asociācijas, kas pārstāv plašsaziņas līdzekļus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</a:rPr>
              <a:t>baznīcas un labdarības iestādes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domnīcas</a:t>
            </a:r>
            <a:endParaRPr lang="lv-LV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9159" y="3599345"/>
            <a:ext cx="70228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</a:rPr>
              <a:t>Komunikāciju 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</a:rPr>
              <a:t>un kontaktēšanos, kas saistīta ar juridisko padomu sniegšanu un konsultācijām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Komunikāciju, kurā visi </a:t>
            </a:r>
            <a:r>
              <a:rPr lang="lv-LV" dirty="0"/>
              <a:t>konsultatīvā procesa elementi, piemēram, uzklausīšana parlamenta komisijās, ir publiski pieejami </a:t>
            </a:r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Paziņojumus, </a:t>
            </a:r>
            <a:r>
              <a:rPr lang="lv-LV" dirty="0"/>
              <a:t>kas sniegti, atbildot uz valsts amatpersonas </a:t>
            </a:r>
            <a:r>
              <a:rPr lang="lv-LV" dirty="0" smtClean="0"/>
              <a:t>pieprasījumu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Paziņojumus, </a:t>
            </a:r>
            <a:r>
              <a:rPr lang="lv-LV" dirty="0"/>
              <a:t>kas sniegti, atbildot valsts amatpersonai, kura pieprasa </a:t>
            </a:r>
            <a:r>
              <a:rPr lang="lv-LV" dirty="0" err="1"/>
              <a:t>faktoloģisku</a:t>
            </a:r>
            <a:r>
              <a:rPr lang="lv-LV" dirty="0"/>
              <a:t> informāciju</a:t>
            </a:r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Komunikāciju </a:t>
            </a:r>
            <a:r>
              <a:rPr lang="lv-LV" dirty="0"/>
              <a:t>ārpus ēkām, kurās tiek pieņemti publiski </a:t>
            </a:r>
            <a:r>
              <a:rPr lang="lv-LV" dirty="0" smtClean="0"/>
              <a:t>lēmumi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A</a:t>
            </a:r>
            <a:r>
              <a:rPr lang="lv-LV" dirty="0" smtClean="0"/>
              <a:t>tsevišķas </a:t>
            </a:r>
            <a:r>
              <a:rPr lang="lv-LV" dirty="0"/>
              <a:t>darbības, kas apjoma ziņā nepārsniedz noteiktas </a:t>
            </a:r>
            <a:r>
              <a:rPr lang="lv-LV" dirty="0" smtClean="0"/>
              <a:t>robežvērtības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Lobēšanas darbības, kuru veikšana netiek </a:t>
            </a:r>
            <a:r>
              <a:rPr lang="lv-LV" dirty="0" smtClean="0"/>
              <a:t>apmaksāta</a:t>
            </a:r>
            <a:endParaRPr lang="lv-LV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819" y="137101"/>
            <a:ext cx="1686594" cy="16865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2317" y="6336706"/>
            <a:ext cx="1426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(</a:t>
            </a:r>
            <a:r>
              <a:rPr lang="lv-LV" i="1" u="sng" dirty="0">
                <a:hlinkClick r:id="rId4"/>
              </a:rPr>
              <a:t>OECD</a:t>
            </a:r>
            <a:r>
              <a:rPr lang="lv-LV" u="sng" dirty="0">
                <a:hlinkClick r:id="rId4"/>
              </a:rPr>
              <a:t>, 2014</a:t>
            </a:r>
            <a:r>
              <a:rPr lang="lv-LV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25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8492"/>
            <a:ext cx="12192000" cy="19784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rgbClr val="FFFF00"/>
                </a:solidFill>
              </a:rPr>
              <a:t>4</a:t>
            </a:r>
            <a:r>
              <a:rPr lang="lv-LV" dirty="0" smtClean="0">
                <a:solidFill>
                  <a:srgbClr val="FFFF00"/>
                </a:solidFill>
              </a:rPr>
              <a:t>. Lobētāju reģistri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393096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943307" y="0"/>
            <a:ext cx="4248693" cy="69022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37344" y="1455041"/>
            <a:ext cx="4248693" cy="5402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" y="2610455"/>
            <a:ext cx="4662078" cy="42475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9677" y="2734604"/>
            <a:ext cx="3962401" cy="137991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 smtClean="0">
                <a:solidFill>
                  <a:srgbClr val="FFFF00"/>
                </a:solidFill>
              </a:rPr>
              <a:t> EPMK minimālās prasības lobētāju reģistrā iekļaujamajai informācijai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569" y="4170785"/>
            <a:ext cx="42489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 smtClean="0"/>
              <a:t>lobētāja </a:t>
            </a:r>
            <a:r>
              <a:rPr lang="lv-LV" sz="2000" dirty="0"/>
              <a:t>vārds/nosaukums un </a:t>
            </a:r>
            <a:r>
              <a:rPr lang="lv-LV" sz="2000" dirty="0" smtClean="0"/>
              <a:t>kontaktinformācija</a:t>
            </a:r>
            <a:endParaRPr lang="lv-LV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 smtClean="0"/>
              <a:t>lobēšanas </a:t>
            </a:r>
            <a:r>
              <a:rPr lang="lv-LV" sz="2000" dirty="0"/>
              <a:t>priekšmets (politikas joma un/vai tiesību akts, aizstāvētās intereses, iestāde, ar kuru lobētājs kontaktējies</a:t>
            </a:r>
            <a:r>
              <a:rPr lang="lv-LV" sz="2000" dirty="0" smtClean="0"/>
              <a:t>) </a:t>
            </a:r>
            <a:endParaRPr lang="lv-LV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 smtClean="0"/>
              <a:t>lobēšanas </a:t>
            </a:r>
            <a:r>
              <a:rPr lang="lv-LV" sz="2000" dirty="0"/>
              <a:t>pakalpojumu saņēmēja vai lobētāja darba devēja </a:t>
            </a:r>
            <a:r>
              <a:rPr lang="lv-LV" sz="2000" dirty="0" smtClean="0"/>
              <a:t>identitāte</a:t>
            </a:r>
            <a:endParaRPr lang="lv-LV" sz="20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50501" y="2617657"/>
            <a:ext cx="382385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 smtClean="0"/>
              <a:t>Informācija par to vai </a:t>
            </a:r>
            <a:r>
              <a:rPr lang="lv-LV" sz="2000" dirty="0"/>
              <a:t>lobētājs iepriekš ir bijis/-</a:t>
            </a:r>
            <a:r>
              <a:rPr lang="lv-LV" sz="2000" dirty="0" err="1"/>
              <a:t>usi</a:t>
            </a:r>
            <a:r>
              <a:rPr lang="lv-LV" sz="2000" dirty="0"/>
              <a:t> valsts amatpersona, mātesuzņēmums vai meitasuzņēmums, kas gūtu labumu no lobēšanas </a:t>
            </a:r>
            <a:r>
              <a:rPr lang="lv-LV" sz="2000" dirty="0" smtClean="0"/>
              <a:t>darbībām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 smtClean="0"/>
              <a:t>Norādīti konkrēti lobētie </a:t>
            </a:r>
            <a:r>
              <a:rPr lang="lv-LV" sz="2000" dirty="0"/>
              <a:t>tiesību aktu priekšlikumi, likumprojekts, regulējums, politika, programma, dotācija, iemaksa vai līgums, kura nosacījumus cenšas </a:t>
            </a:r>
            <a:r>
              <a:rPr lang="lv-LV" sz="2000" dirty="0" smtClean="0"/>
              <a:t>ietekmēt </a:t>
            </a:r>
          </a:p>
          <a:p>
            <a:endParaRPr lang="lv-LV" dirty="0"/>
          </a:p>
        </p:txBody>
      </p:sp>
      <p:sp>
        <p:nvSpPr>
          <p:cNvPr id="9" name="Rectangle 8"/>
          <p:cNvSpPr/>
          <p:nvPr/>
        </p:nvSpPr>
        <p:spPr>
          <a:xfrm>
            <a:off x="8774766" y="1462882"/>
            <a:ext cx="28263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dirty="0" smtClean="0"/>
              <a:t>Jānorāda ar </a:t>
            </a:r>
            <a:r>
              <a:rPr lang="lv-LV" sz="2000" dirty="0"/>
              <a:t>lobēšanas darbībām saistīto izdevumu apmērs, kā arī ziedojumi politiskajām kampaņām, kurus veicis lobēšanas pakalpojumu klients (</a:t>
            </a:r>
            <a:r>
              <a:rPr lang="lv-LV" sz="2000" i="1" u="sng" dirty="0">
                <a:hlinkClick r:id="rId3"/>
              </a:rPr>
              <a:t>OECD</a:t>
            </a:r>
            <a:r>
              <a:rPr lang="lv-LV" sz="2000" u="sng" dirty="0">
                <a:hlinkClick r:id="rId3"/>
              </a:rPr>
              <a:t>, 2014</a:t>
            </a:r>
            <a:r>
              <a:rPr lang="lv-LV" sz="2000" dirty="0"/>
              <a:t>)</a:t>
            </a:r>
            <a:endParaRPr lang="en-US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97380" y="1611220"/>
            <a:ext cx="3530093" cy="91293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 smtClean="0">
                <a:solidFill>
                  <a:srgbClr val="FFFF00"/>
                </a:solidFill>
              </a:rPr>
              <a:t>Retāk iekļauta informācija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674354" y="0"/>
            <a:ext cx="3530093" cy="137991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 smtClean="0">
                <a:solidFill>
                  <a:srgbClr val="FFFF00"/>
                </a:solidFill>
              </a:rPr>
              <a:t>Valstīs ar visstingrāko regulējumu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70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" y="0"/>
            <a:ext cx="6404003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lv-LV" dirty="0" smtClean="0"/>
              <a:t>Lietuvas Seima deputātu deklarētās tikšanās aplūkojamas Seima vietnē </a:t>
            </a:r>
            <a:endParaRPr lang="en-US" dirty="0"/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7372460" cy="6211669"/>
          </a:xfrm>
        </p:spPr>
      </p:pic>
      <p:sp>
        <p:nvSpPr>
          <p:cNvPr id="7" name="TextBox 6"/>
          <p:cNvSpPr txBox="1"/>
          <p:nvPr/>
        </p:nvSpPr>
        <p:spPr>
          <a:xfrm>
            <a:off x="4423756" y="3681691"/>
            <a:ext cx="4818611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lv-LV" dirty="0" smtClean="0"/>
              <a:t>Informācija par oficiālo deputātes dienaskārtību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9499" y="4581343"/>
            <a:ext cx="4818611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lv-LV" dirty="0" smtClean="0"/>
              <a:t>Deputātes pašas brīvprātīgi deklarētās tikšanās ar personām, interešu grupām</a:t>
            </a:r>
            <a:endParaRPr lang="en-US" dirty="0"/>
          </a:p>
        </p:txBody>
      </p:sp>
      <p:cxnSp>
        <p:nvCxnSpPr>
          <p:cNvPr id="10" name="Straight Connector 9"/>
          <p:cNvCxnSpPr>
            <a:endCxn id="8" idx="1"/>
          </p:cNvCxnSpPr>
          <p:nvPr/>
        </p:nvCxnSpPr>
        <p:spPr>
          <a:xfrm flipV="1">
            <a:off x="4821382" y="4904509"/>
            <a:ext cx="1468117" cy="323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7" idx="1"/>
          </p:cNvCxnSpPr>
          <p:nvPr/>
        </p:nvCxnSpPr>
        <p:spPr>
          <a:xfrm flipV="1">
            <a:off x="2942705" y="3866357"/>
            <a:ext cx="1481051" cy="103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840577" y="5647652"/>
            <a:ext cx="33514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/>
              <a:t>Avots: </a:t>
            </a:r>
            <a:r>
              <a:rPr lang="lv-LV" sz="1400" b="1" dirty="0" err="1"/>
              <a:t>Muravjovas</a:t>
            </a:r>
            <a:r>
              <a:rPr lang="lv-LV" sz="1400" b="1" dirty="0"/>
              <a:t>, S., 2019.</a:t>
            </a:r>
            <a:r>
              <a:rPr lang="lv-LV" sz="1400" dirty="0"/>
              <a:t> </a:t>
            </a:r>
            <a:r>
              <a:rPr lang="lv-LV" sz="1400" i="1" dirty="0"/>
              <a:t>Do </a:t>
            </a:r>
            <a:r>
              <a:rPr lang="lv-LV" sz="1400" i="1" dirty="0" err="1"/>
              <a:t>Lithuanian</a:t>
            </a:r>
            <a:r>
              <a:rPr lang="lv-LV" sz="1400" i="1" dirty="0"/>
              <a:t> </a:t>
            </a:r>
            <a:r>
              <a:rPr lang="lv-LV" sz="1400" i="1" dirty="0" err="1"/>
              <a:t>Parliamentarians</a:t>
            </a:r>
            <a:r>
              <a:rPr lang="lv-LV" sz="1400" i="1" dirty="0"/>
              <a:t> </a:t>
            </a:r>
            <a:r>
              <a:rPr lang="lv-LV" sz="1400" i="1" dirty="0" err="1"/>
              <a:t>Report</a:t>
            </a:r>
            <a:r>
              <a:rPr lang="lv-LV" sz="1400" i="1" dirty="0"/>
              <a:t> </a:t>
            </a:r>
            <a:r>
              <a:rPr lang="lv-LV" sz="1400" i="1" dirty="0" err="1"/>
              <a:t>Whom</a:t>
            </a:r>
            <a:r>
              <a:rPr lang="lv-LV" sz="1400" i="1" dirty="0"/>
              <a:t> </a:t>
            </a:r>
            <a:r>
              <a:rPr lang="lv-LV" sz="1400" i="1" dirty="0" err="1"/>
              <a:t>They</a:t>
            </a:r>
            <a:r>
              <a:rPr lang="lv-LV" sz="1400" i="1" dirty="0"/>
              <a:t> </a:t>
            </a:r>
            <a:r>
              <a:rPr lang="lv-LV" sz="1400" i="1" dirty="0" err="1"/>
              <a:t>Meet</a:t>
            </a:r>
            <a:r>
              <a:rPr lang="lv-LV" sz="1400" dirty="0"/>
              <a:t>. Prezentācija LR Saeimā, Darba grupā lobēšanas atklātības regulējumam. Rīgā, 2019. gada 22. oktobrī.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559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8492"/>
            <a:ext cx="12192000" cy="19784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>
                <a:solidFill>
                  <a:srgbClr val="FFFF00"/>
                </a:solidFill>
              </a:rPr>
              <a:t>Līdzšinējā diskusija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7301" y="2114305"/>
            <a:ext cx="5519651" cy="4351338"/>
          </a:xfrm>
        </p:spPr>
        <p:txBody>
          <a:bodyPr>
            <a:noAutofit/>
          </a:bodyPr>
          <a:lstStyle/>
          <a:p>
            <a:pPr fontAlgn="base"/>
            <a:r>
              <a:rPr lang="lv-LV" sz="2000" b="1" dirty="0"/>
              <a:t>Kopš 2008. gada piedāvāti vairāki risinājumi lobēšanas regulējuma izstrādei. Šajā laikposmā izstrādātas </a:t>
            </a:r>
            <a:r>
              <a:rPr lang="lv-LV" sz="2000" b="1" u="sng" dirty="0"/>
              <a:t>divas</a:t>
            </a:r>
            <a:r>
              <a:rPr lang="lv-LV" sz="2000" b="1" dirty="0"/>
              <a:t> koncepcijas, tapis </a:t>
            </a:r>
            <a:r>
              <a:rPr lang="lv-LV" sz="2000" b="1" u="sng" dirty="0"/>
              <a:t>viens </a:t>
            </a:r>
            <a:r>
              <a:rPr lang="lv-LV" sz="2000" b="1" dirty="0"/>
              <a:t>likumprojekts un </a:t>
            </a:r>
            <a:r>
              <a:rPr lang="lv-LV" sz="2000" b="1" u="sng" dirty="0"/>
              <a:t>viens </a:t>
            </a:r>
            <a:r>
              <a:rPr lang="lv-LV" sz="2000" b="1" dirty="0"/>
              <a:t>informatīvais ziņojums: </a:t>
            </a:r>
            <a:endParaRPr lang="lv-LV" sz="2000" dirty="0"/>
          </a:p>
          <a:p>
            <a:pPr lvl="0" fontAlgn="base"/>
            <a:r>
              <a:rPr lang="lv-LV" sz="1600" dirty="0"/>
              <a:t>MK 2008. gada 28. jūlija rīkojums Nr. 435 </a:t>
            </a:r>
            <a:r>
              <a:rPr lang="lv-LV" sz="1600" dirty="0" smtClean="0"/>
              <a:t>«Par </a:t>
            </a:r>
            <a:r>
              <a:rPr lang="lv-LV" sz="1600" dirty="0"/>
              <a:t>koncepciju </a:t>
            </a:r>
            <a:r>
              <a:rPr lang="lv-LV" sz="1600" dirty="0" smtClean="0"/>
              <a:t>«Lobēšanas </a:t>
            </a:r>
            <a:r>
              <a:rPr lang="lv-LV" sz="1600" dirty="0"/>
              <a:t>tiesiskās reglamentācijas nepieciešamība </a:t>
            </a:r>
            <a:r>
              <a:rPr lang="lv-LV" sz="1600" dirty="0" smtClean="0"/>
              <a:t>Latvijā»» (</a:t>
            </a:r>
            <a:r>
              <a:rPr lang="lv-LV" sz="1600" u="sng" dirty="0">
                <a:hlinkClick r:id="rId3"/>
              </a:rPr>
              <a:t>MK, 2008</a:t>
            </a:r>
            <a:r>
              <a:rPr lang="lv-LV" sz="1600" dirty="0" smtClean="0"/>
              <a:t>)</a:t>
            </a:r>
            <a:endParaRPr lang="lv-LV" sz="1600" dirty="0"/>
          </a:p>
          <a:p>
            <a:pPr lvl="0" fontAlgn="base"/>
            <a:r>
              <a:rPr lang="lv-LV" sz="1600" dirty="0"/>
              <a:t>MK 2011. gada 12. decembra rīkojums Nr. 647 </a:t>
            </a:r>
            <a:r>
              <a:rPr lang="lv-LV" sz="1600" dirty="0" smtClean="0"/>
              <a:t>«Par </a:t>
            </a:r>
            <a:r>
              <a:rPr lang="lv-LV" sz="1600" dirty="0"/>
              <a:t>koncepciju </a:t>
            </a:r>
            <a:r>
              <a:rPr lang="lv-LV" sz="1600" dirty="0" smtClean="0"/>
              <a:t>«Publiskās </a:t>
            </a:r>
            <a:r>
              <a:rPr lang="lv-LV" sz="1600" dirty="0"/>
              <a:t>pieejamības nodrošināšana informācijai par </a:t>
            </a:r>
            <a:r>
              <a:rPr lang="lv-LV" sz="1600" dirty="0" smtClean="0"/>
              <a:t>lobētājiem»» </a:t>
            </a:r>
            <a:r>
              <a:rPr lang="lv-LV" sz="1600" dirty="0"/>
              <a:t>(</a:t>
            </a:r>
            <a:r>
              <a:rPr lang="lv-LV" sz="1600" u="sng" dirty="0">
                <a:hlinkClick r:id="rId4"/>
              </a:rPr>
              <a:t>MK, 2011</a:t>
            </a:r>
            <a:r>
              <a:rPr lang="lv-LV" sz="1600" dirty="0" smtClean="0"/>
              <a:t>) </a:t>
            </a:r>
            <a:endParaRPr lang="lv-LV" sz="1600" dirty="0"/>
          </a:p>
          <a:p>
            <a:pPr lvl="0" fontAlgn="base"/>
            <a:r>
              <a:rPr lang="lv-LV" sz="1600" b="1" dirty="0"/>
              <a:t>L</a:t>
            </a:r>
            <a:r>
              <a:rPr lang="lv-LV" sz="1600" b="1" dirty="0" smtClean="0"/>
              <a:t>ikumprojekts «Lobēšanas </a:t>
            </a:r>
            <a:r>
              <a:rPr lang="lv-LV" sz="1600" b="1" dirty="0"/>
              <a:t>atklātības </a:t>
            </a:r>
            <a:r>
              <a:rPr lang="lv-LV" sz="1600" b="1" dirty="0" smtClean="0"/>
              <a:t>likums» </a:t>
            </a:r>
            <a:r>
              <a:rPr lang="lv-LV" sz="1600" b="1" dirty="0"/>
              <a:t>(noraidīts MK komitejas 2014. gada 17. februāra sēdē) </a:t>
            </a:r>
            <a:r>
              <a:rPr lang="lv-LV" sz="1600" dirty="0"/>
              <a:t>(</a:t>
            </a:r>
            <a:r>
              <a:rPr lang="lv-LV" sz="1600" u="sng" dirty="0">
                <a:hlinkClick r:id="rId5"/>
              </a:rPr>
              <a:t>MK, 2014</a:t>
            </a:r>
            <a:r>
              <a:rPr lang="lv-LV" sz="1600" dirty="0" smtClean="0"/>
              <a:t>) </a:t>
            </a:r>
            <a:endParaRPr lang="lv-LV" sz="1600" dirty="0"/>
          </a:p>
          <a:p>
            <a:r>
              <a:rPr lang="lv-LV" sz="1600" dirty="0"/>
              <a:t>Informatīvais ziņojums </a:t>
            </a:r>
            <a:r>
              <a:rPr lang="lv-LV" sz="1600" dirty="0" smtClean="0"/>
              <a:t>«Par </a:t>
            </a:r>
            <a:r>
              <a:rPr lang="lv-LV" sz="1600" dirty="0"/>
              <a:t>izvērtējumu lobēšanas atklātības nodrošināšanas tiesisko regulējumu iestrādāt spēkā esošajos normatīvajos </a:t>
            </a:r>
            <a:r>
              <a:rPr lang="lv-LV" sz="1600" dirty="0" err="1" smtClean="0"/>
              <a:t>aktoš</a:t>
            </a:r>
            <a:r>
              <a:rPr lang="lv-LV" sz="1600" dirty="0" smtClean="0"/>
              <a:t>» </a:t>
            </a:r>
            <a:r>
              <a:rPr lang="lv-LV" sz="1600" dirty="0"/>
              <a:t>(iesniegts Ministru prezidentei 2014. gada 30. aprīlī, bet netika skatīts Ministru kabinetā)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0" y="1919936"/>
            <a:ext cx="6467301" cy="4938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7384" y="2114305"/>
            <a:ext cx="5920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lv-LV" sz="2400" dirty="0"/>
              <a:t>Nav izpildīta GRECO rekomendācija – noteikt kārtību, kādā parlamenta deputāti veido attiecības ar lobētājiem un trešajām pusēm, kuras vēlas ietekmēt likumdošanas procesu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lv-LV" sz="2400" dirty="0" smtClean="0"/>
              <a:t>Nav nostiprināta lobētāju un lobēšanas definīcija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lv-LV" sz="2400" dirty="0" smtClean="0"/>
              <a:t>Nav ieviests lobētāju reģistrs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lv-LV" sz="2400" dirty="0" smtClean="0"/>
              <a:t>Latvijā </a:t>
            </a:r>
            <a:r>
              <a:rPr lang="lv-LV" sz="2400" dirty="0"/>
              <a:t>nav ieviests t. s. “atdzišanas” </a:t>
            </a:r>
            <a:r>
              <a:rPr lang="lv-LV" sz="2400" dirty="0" smtClean="0"/>
              <a:t>periods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lv-LV" sz="2400" dirty="0" smtClean="0"/>
              <a:t>Izteikti ierosinājumi </a:t>
            </a:r>
            <a:r>
              <a:rPr lang="lv-LV" sz="2400" dirty="0"/>
              <a:t>turpināt pilnveidot likumprojektu anotāciju kvalitāti (</a:t>
            </a:r>
            <a:r>
              <a:rPr lang="lv-LV" sz="2400" u="sng" dirty="0">
                <a:hlinkClick r:id="rId6"/>
              </a:rPr>
              <a:t>Latvijas Valsts prezidents, </a:t>
            </a:r>
            <a:r>
              <a:rPr lang="lv-LV" sz="2400" u="sng" dirty="0" smtClean="0">
                <a:hlinkClick r:id="rId6"/>
              </a:rPr>
              <a:t>2019</a:t>
            </a:r>
            <a:r>
              <a:rPr lang="lv-LV" sz="2400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866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20" y="0"/>
            <a:ext cx="6327647" cy="6844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83256" y="3262159"/>
            <a:ext cx="2408744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lv-LV" dirty="0" smtClean="0"/>
              <a:t>Tikšanās reģistrācijas forma Lietuvas Seima deputātiem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59351" y="4826675"/>
            <a:ext cx="24326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/>
              <a:t>Avots: </a:t>
            </a:r>
            <a:r>
              <a:rPr lang="lv-LV" sz="1400" b="1" dirty="0" err="1"/>
              <a:t>Muravjovas</a:t>
            </a:r>
            <a:r>
              <a:rPr lang="lv-LV" sz="1400" b="1" dirty="0"/>
              <a:t>, S., 2019.</a:t>
            </a:r>
            <a:r>
              <a:rPr lang="lv-LV" sz="1400" dirty="0"/>
              <a:t> </a:t>
            </a:r>
            <a:r>
              <a:rPr lang="lv-LV" sz="1400" i="1" dirty="0"/>
              <a:t>Do </a:t>
            </a:r>
            <a:r>
              <a:rPr lang="lv-LV" sz="1400" i="1" dirty="0" err="1"/>
              <a:t>Lithuanian</a:t>
            </a:r>
            <a:r>
              <a:rPr lang="lv-LV" sz="1400" i="1" dirty="0"/>
              <a:t> </a:t>
            </a:r>
            <a:r>
              <a:rPr lang="lv-LV" sz="1400" i="1" dirty="0" err="1"/>
              <a:t>Parliamentarians</a:t>
            </a:r>
            <a:r>
              <a:rPr lang="lv-LV" sz="1400" i="1" dirty="0"/>
              <a:t> </a:t>
            </a:r>
            <a:r>
              <a:rPr lang="lv-LV" sz="1400" i="1" dirty="0" err="1"/>
              <a:t>Report</a:t>
            </a:r>
            <a:r>
              <a:rPr lang="lv-LV" sz="1400" i="1" dirty="0"/>
              <a:t> </a:t>
            </a:r>
            <a:r>
              <a:rPr lang="lv-LV" sz="1400" i="1" dirty="0" err="1"/>
              <a:t>Whom</a:t>
            </a:r>
            <a:r>
              <a:rPr lang="lv-LV" sz="1400" i="1" dirty="0"/>
              <a:t> </a:t>
            </a:r>
            <a:r>
              <a:rPr lang="lv-LV" sz="1400" i="1" dirty="0" err="1"/>
              <a:t>They</a:t>
            </a:r>
            <a:r>
              <a:rPr lang="lv-LV" sz="1400" i="1" dirty="0"/>
              <a:t> </a:t>
            </a:r>
            <a:r>
              <a:rPr lang="lv-LV" sz="1400" i="1" dirty="0" err="1"/>
              <a:t>Meet</a:t>
            </a:r>
            <a:r>
              <a:rPr lang="lv-LV" sz="1400" dirty="0"/>
              <a:t>. Prezentācija LR Saeimā, Darba grupā lobēšanas atklātības </a:t>
            </a:r>
            <a:r>
              <a:rPr lang="lv-LV" sz="1400" dirty="0" smtClean="0"/>
              <a:t>likumprojekta izstrādei. </a:t>
            </a:r>
            <a:r>
              <a:rPr lang="lv-LV" sz="1400" dirty="0"/>
              <a:t>Rīgā, 2019. gada 22. oktobrī.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2438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8492"/>
            <a:ext cx="12192000" cy="19784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rgbClr val="FFFF00"/>
                </a:solidFill>
              </a:rPr>
              <a:t>5</a:t>
            </a:r>
            <a:r>
              <a:rPr lang="lv-LV" dirty="0" smtClean="0">
                <a:solidFill>
                  <a:srgbClr val="FFFF00"/>
                </a:solidFill>
              </a:rPr>
              <a:t>. Ētikas standarti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2043339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858244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7607" y="2314760"/>
            <a:ext cx="57243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sz="2400" dirty="0" smtClean="0"/>
              <a:t>atteikšanās </a:t>
            </a:r>
            <a:r>
              <a:rPr lang="lv-LV" sz="2400" dirty="0"/>
              <a:t>no lobētāju dāvanām vai arī </a:t>
            </a:r>
            <a:r>
              <a:rPr lang="lv-LV" sz="2400" dirty="0" smtClean="0"/>
              <a:t>dāvanu deklarēšana </a:t>
            </a:r>
            <a:endParaRPr lang="lv-LV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sz="2400" dirty="0"/>
              <a:t>atbildes sniegšana uz lobētāja </a:t>
            </a:r>
            <a:r>
              <a:rPr lang="lv-LV" sz="2400" dirty="0" smtClean="0"/>
              <a:t>komunikāciju </a:t>
            </a:r>
            <a:endParaRPr lang="lv-LV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sz="2400" dirty="0"/>
              <a:t>ziņošana par lobēšanas noteikumu </a:t>
            </a:r>
            <a:r>
              <a:rPr lang="lv-LV" sz="2400" dirty="0" smtClean="0"/>
              <a:t>pārkāpumiem</a:t>
            </a:r>
            <a:endParaRPr lang="lv-LV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sz="2400" dirty="0"/>
              <a:t>interešu konflikta </a:t>
            </a:r>
            <a:r>
              <a:rPr lang="lv-LV" sz="2400" dirty="0" smtClean="0"/>
              <a:t>identificēšana</a:t>
            </a:r>
            <a:endParaRPr lang="lv-LV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sz="2400" dirty="0"/>
              <a:t>datu </a:t>
            </a:r>
            <a:r>
              <a:rPr lang="lv-LV" sz="2400" dirty="0" smtClean="0"/>
              <a:t>konfidencialitātes </a:t>
            </a:r>
            <a:r>
              <a:rPr lang="lv-LV" sz="2400" dirty="0"/>
              <a:t>nodrošināšana </a:t>
            </a:r>
            <a:r>
              <a:rPr lang="en-US" sz="2400" dirty="0"/>
              <a:t>(</a:t>
            </a:r>
            <a:r>
              <a:rPr lang="en-US" sz="2400" i="1" u="sng" dirty="0" err="1">
                <a:hlinkClick r:id="rId3"/>
              </a:rPr>
              <a:t>CoE</a:t>
            </a:r>
            <a:r>
              <a:rPr lang="en-US" sz="2400" u="sng" dirty="0">
                <a:hlinkClick r:id="rId3"/>
              </a:rPr>
              <a:t>, 2017</a:t>
            </a:r>
            <a:r>
              <a:rPr lang="en-US" sz="2400" dirty="0" smtClean="0"/>
              <a:t>)</a:t>
            </a:r>
            <a:endParaRPr lang="lv-LV" sz="24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391" y="2198183"/>
            <a:ext cx="57087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sz="2400" dirty="0" smtClean="0"/>
              <a:t>sniegt </a:t>
            </a:r>
            <a:r>
              <a:rPr lang="lv-LV" sz="2400" dirty="0"/>
              <a:t>publiskās varas institūciju pārstāvjiem precīzu un korektu informāciju par savu lobēšanas </a:t>
            </a:r>
            <a:r>
              <a:rPr lang="lv-LV" sz="2400" dirty="0" smtClean="0"/>
              <a:t>uzdevumu</a:t>
            </a:r>
            <a:endParaRPr lang="lv-LV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sz="2400" dirty="0"/>
              <a:t>godprātīgi </a:t>
            </a:r>
            <a:r>
              <a:rPr lang="lv-LV" sz="2400" dirty="0" smtClean="0"/>
              <a:t>pildīt </a:t>
            </a:r>
            <a:r>
              <a:rPr lang="lv-LV" sz="2400" dirty="0"/>
              <a:t>savu lobēšanas uzdevumu, kā arī kontaktēties ar publiskās varas institūciju </a:t>
            </a:r>
            <a:r>
              <a:rPr lang="lv-LV" sz="2400" dirty="0" smtClean="0"/>
              <a:t>pārstāvjiem</a:t>
            </a:r>
            <a:endParaRPr lang="lv-LV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sz="2400" dirty="0"/>
              <a:t>necensties pārmērīgi un nepieļaujamā veidā ietekmēt publiskās varas institūciju pārstāvjus un publisko lēmumu pieņemšanas </a:t>
            </a:r>
            <a:r>
              <a:rPr lang="lv-LV" sz="2400" dirty="0" smtClean="0"/>
              <a:t>procesu</a:t>
            </a:r>
            <a:endParaRPr lang="lv-LV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sz="2400" dirty="0"/>
              <a:t>izvairīties no interešu konfliktiem (</a:t>
            </a:r>
            <a:r>
              <a:rPr lang="lv-LV" sz="2400" i="1" u="sng" dirty="0" err="1">
                <a:hlinkClick r:id="rId3"/>
              </a:rPr>
              <a:t>CoE</a:t>
            </a:r>
            <a:r>
              <a:rPr lang="lv-LV" sz="2400" u="sng" dirty="0">
                <a:hlinkClick r:id="rId3"/>
              </a:rPr>
              <a:t>, 2017</a:t>
            </a:r>
            <a:r>
              <a:rPr lang="lv-LV" sz="2400" dirty="0"/>
              <a:t>).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02" y="667197"/>
            <a:ext cx="1263230" cy="126323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908317" y="1017488"/>
            <a:ext cx="3744343" cy="91293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 smtClean="0">
                <a:solidFill>
                  <a:srgbClr val="FFFF00"/>
                </a:solidFill>
              </a:rPr>
              <a:t>Lobētājiem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903746" y="949401"/>
            <a:ext cx="3867668" cy="91293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 smtClean="0">
                <a:solidFill>
                  <a:srgbClr val="FFFF00"/>
                </a:solidFill>
              </a:rPr>
              <a:t>Publiskās varas institūciju pārstāvjiem 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07" y="667197"/>
            <a:ext cx="1311720" cy="131172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21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8492"/>
            <a:ext cx="12192000" cy="19784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rgbClr val="FFFF00"/>
                </a:solidFill>
              </a:rPr>
              <a:t>6</a:t>
            </a:r>
            <a:r>
              <a:rPr lang="lv-LV" dirty="0" smtClean="0">
                <a:solidFill>
                  <a:srgbClr val="FFFF00"/>
                </a:solidFill>
              </a:rPr>
              <a:t>. Sankcijas, uzraudzība, konsultēšana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14" y="2826340"/>
            <a:ext cx="1948543" cy="194854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927" y="2938604"/>
            <a:ext cx="1836279" cy="1836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89" y="2826340"/>
            <a:ext cx="1948543" cy="194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20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85164" y="-38024"/>
            <a:ext cx="605193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01" y="537898"/>
            <a:ext cx="3744343" cy="4351338"/>
          </a:xfrm>
        </p:spPr>
        <p:txBody>
          <a:bodyPr/>
          <a:lstStyle/>
          <a:p>
            <a:pPr lvl="0"/>
            <a:endParaRPr lang="lv-LV" sz="2000" dirty="0" smtClean="0"/>
          </a:p>
          <a:p>
            <a:pPr lvl="0"/>
            <a:r>
              <a:rPr lang="en-US" sz="2000" dirty="0" err="1" smtClean="0"/>
              <a:t>naudas</a:t>
            </a:r>
            <a:r>
              <a:rPr lang="en-US" sz="2000" dirty="0" smtClean="0"/>
              <a:t> </a:t>
            </a:r>
            <a:r>
              <a:rPr lang="en-US" sz="2000" dirty="0" err="1" smtClean="0"/>
              <a:t>sodi</a:t>
            </a:r>
            <a:endParaRPr lang="lv-LV" sz="2000" dirty="0"/>
          </a:p>
          <a:p>
            <a:pPr lvl="0"/>
            <a:r>
              <a:rPr lang="en-US" sz="2000" dirty="0" err="1"/>
              <a:t>izslēgšana</a:t>
            </a:r>
            <a:r>
              <a:rPr lang="en-US" sz="2000" dirty="0"/>
              <a:t> no </a:t>
            </a:r>
            <a:r>
              <a:rPr lang="en-US" sz="2000" dirty="0" err="1"/>
              <a:t>reģistra</a:t>
            </a:r>
            <a:r>
              <a:rPr lang="en-US" sz="2000" dirty="0"/>
              <a:t> </a:t>
            </a:r>
            <a:r>
              <a:rPr lang="en-US" sz="2000" dirty="0" err="1"/>
              <a:t>vai</a:t>
            </a:r>
            <a:r>
              <a:rPr lang="en-US" sz="2000" dirty="0"/>
              <a:t> </a:t>
            </a:r>
            <a:r>
              <a:rPr lang="en-US" sz="2000" dirty="0" err="1"/>
              <a:t>liegums</a:t>
            </a:r>
            <a:r>
              <a:rPr lang="en-US" sz="2000" dirty="0"/>
              <a:t> tam </a:t>
            </a:r>
            <a:r>
              <a:rPr lang="en-US" sz="2000" dirty="0" err="1" smtClean="0"/>
              <a:t>piekļūt</a:t>
            </a:r>
            <a:endParaRPr lang="lv-LV" sz="2000" dirty="0"/>
          </a:p>
          <a:p>
            <a:pPr lvl="0"/>
            <a:r>
              <a:rPr lang="en-US" sz="2000" dirty="0" err="1"/>
              <a:t>brīvības</a:t>
            </a:r>
            <a:r>
              <a:rPr lang="en-US" sz="2000" dirty="0"/>
              <a:t> </a:t>
            </a:r>
            <a:r>
              <a:rPr lang="en-US" sz="2000" dirty="0" err="1" smtClean="0"/>
              <a:t>atņemšana</a:t>
            </a:r>
            <a:endParaRPr lang="lv-LV" sz="2000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5985164" cy="91293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 smtClean="0">
                <a:solidFill>
                  <a:srgbClr val="FFFF00"/>
                </a:solidFill>
              </a:rPr>
              <a:t>Sankciju veidi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32453" y="1027906"/>
            <a:ext cx="46996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dirty="0" smtClean="0">
                <a:ea typeface="Calibri" panose="020F0502020204030204" pitchFamily="34" charset="0"/>
              </a:rPr>
              <a:t>V</a:t>
            </a:r>
            <a:r>
              <a:rPr lang="en-US" sz="2000" dirty="0" err="1" smtClean="0">
                <a:ea typeface="Calibri" panose="020F0502020204030204" pitchFamily="34" charset="0"/>
              </a:rPr>
              <a:t>airums</a:t>
            </a:r>
            <a:r>
              <a:rPr lang="en-US" sz="2000" dirty="0" smtClean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valstu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izvēlas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noteikt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lv-LV" sz="2000" b="1" dirty="0" smtClean="0">
                <a:ea typeface="Calibri" panose="020F0502020204030204" pitchFamily="34" charset="0"/>
              </a:rPr>
              <a:t>minimālākās </a:t>
            </a:r>
            <a:r>
              <a:rPr lang="en-US" sz="2000" b="1" dirty="0" smtClean="0">
                <a:ea typeface="Calibri" panose="020F0502020204030204" pitchFamily="34" charset="0"/>
              </a:rPr>
              <a:t>no </a:t>
            </a:r>
            <a:r>
              <a:rPr lang="en-US" sz="2000" b="1" dirty="0" err="1">
                <a:ea typeface="Calibri" panose="020F0502020204030204" pitchFamily="34" charset="0"/>
              </a:rPr>
              <a:t>iespējamām</a:t>
            </a:r>
            <a:r>
              <a:rPr lang="en-US" sz="2000" b="1" dirty="0"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ea typeface="Calibri" panose="020F0502020204030204" pitchFamily="34" charset="0"/>
              </a:rPr>
              <a:t>sankcijām</a:t>
            </a:r>
            <a:endParaRPr lang="lv-LV" sz="2000" b="1" dirty="0" smtClean="0"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dirty="0" smtClean="0">
                <a:ea typeface="Calibri" panose="020F0502020204030204" pitchFamily="34" charset="0"/>
              </a:rPr>
              <a:t>Kā </a:t>
            </a:r>
            <a:r>
              <a:rPr lang="lv-LV" sz="2000" dirty="0">
                <a:ea typeface="Calibri" panose="020F0502020204030204" pitchFamily="34" charset="0"/>
              </a:rPr>
              <a:t>sankcija var kalpot </a:t>
            </a:r>
            <a:r>
              <a:rPr lang="lv-LV" sz="2000" dirty="0" err="1">
                <a:ea typeface="Calibri" panose="020F0502020204030204" pitchFamily="34" charset="0"/>
              </a:rPr>
              <a:t>citstarp</a:t>
            </a:r>
            <a:r>
              <a:rPr lang="lv-LV" sz="2000" dirty="0">
                <a:ea typeface="Calibri" panose="020F0502020204030204" pitchFamily="34" charset="0"/>
              </a:rPr>
              <a:t> </a:t>
            </a:r>
            <a:r>
              <a:rPr lang="lv-LV" sz="2000" b="1" dirty="0">
                <a:ea typeface="Calibri" panose="020F0502020204030204" pitchFamily="34" charset="0"/>
              </a:rPr>
              <a:t>lobētāja izslēgšana no lobētāju </a:t>
            </a:r>
            <a:r>
              <a:rPr lang="lv-LV" sz="2000" b="1" dirty="0" smtClean="0">
                <a:ea typeface="Calibri" panose="020F0502020204030204" pitchFamily="34" charset="0"/>
              </a:rPr>
              <a:t>reģistra</a:t>
            </a:r>
            <a:r>
              <a:rPr lang="lv-LV" sz="2000" dirty="0" smtClean="0">
                <a:ea typeface="Calibri" panose="020F0502020204030204" pitchFamily="34" charset="0"/>
              </a:rPr>
              <a:t> (Vācija) (</a:t>
            </a:r>
            <a:r>
              <a:rPr lang="lv-LV" sz="2000" i="1" u="sng" dirty="0">
                <a:solidFill>
                  <a:srgbClr val="0000FF"/>
                </a:solidFill>
                <a:ea typeface="Calibri" panose="020F0502020204030204" pitchFamily="34" charset="0"/>
                <a:hlinkClick r:id="rId3"/>
              </a:rPr>
              <a:t>EPRS</a:t>
            </a:r>
            <a:r>
              <a:rPr lang="lv-LV" sz="2000" u="sng" dirty="0">
                <a:solidFill>
                  <a:srgbClr val="0000FF"/>
                </a:solidFill>
                <a:ea typeface="Calibri" panose="020F0502020204030204" pitchFamily="34" charset="0"/>
                <a:hlinkClick r:id="rId3"/>
              </a:rPr>
              <a:t>, 2016</a:t>
            </a:r>
            <a:r>
              <a:rPr lang="lv-LV" sz="2000" dirty="0" smtClean="0">
                <a:ea typeface="Calibri" panose="020F0502020204030204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b="1" dirty="0" smtClean="0"/>
              <a:t>B</a:t>
            </a:r>
            <a:r>
              <a:rPr lang="fr-FR" sz="2000" b="1" dirty="0" err="1" smtClean="0"/>
              <a:t>ūtiski</a:t>
            </a:r>
            <a:r>
              <a:rPr lang="fr-FR" sz="2000" b="1" dirty="0" smtClean="0"/>
              <a:t> </a:t>
            </a:r>
            <a:r>
              <a:rPr lang="fr-FR" sz="2000" b="1" dirty="0" err="1"/>
              <a:t>mazināt</a:t>
            </a:r>
            <a:r>
              <a:rPr lang="fr-FR" sz="2000" b="1" dirty="0"/>
              <a:t> </a:t>
            </a:r>
            <a:r>
              <a:rPr lang="fr-FR" sz="2000" b="1" dirty="0" err="1"/>
              <a:t>ar</a:t>
            </a:r>
            <a:r>
              <a:rPr lang="fr-FR" sz="2000" b="1" dirty="0"/>
              <a:t> </a:t>
            </a:r>
            <a:r>
              <a:rPr lang="fr-FR" sz="2000" b="1" dirty="0" err="1"/>
              <a:t>uzraudzības</a:t>
            </a:r>
            <a:r>
              <a:rPr lang="fr-FR" sz="2000" b="1" dirty="0"/>
              <a:t> </a:t>
            </a:r>
            <a:r>
              <a:rPr lang="fr-FR" sz="2000" b="1" dirty="0" err="1"/>
              <a:t>procesu</a:t>
            </a:r>
            <a:r>
              <a:rPr lang="fr-FR" sz="2000" b="1" dirty="0"/>
              <a:t> </a:t>
            </a:r>
            <a:r>
              <a:rPr lang="fr-FR" sz="2000" b="1" dirty="0" err="1"/>
              <a:t>saistīto</a:t>
            </a:r>
            <a:r>
              <a:rPr lang="fr-FR" sz="2000" b="1" dirty="0"/>
              <a:t> </a:t>
            </a:r>
            <a:r>
              <a:rPr lang="fr-FR" sz="2000" b="1" dirty="0" err="1"/>
              <a:t>administratīvo</a:t>
            </a:r>
            <a:r>
              <a:rPr lang="fr-FR" sz="2000" b="1" dirty="0"/>
              <a:t> </a:t>
            </a:r>
            <a:r>
              <a:rPr lang="fr-FR" sz="2000" b="1" dirty="0" err="1"/>
              <a:t>slogu</a:t>
            </a:r>
            <a:r>
              <a:rPr lang="fr-FR" sz="2000" dirty="0"/>
              <a:t>. </a:t>
            </a:r>
            <a:r>
              <a:rPr lang="lv-LV" sz="2000" dirty="0" smtClean="0"/>
              <a:t>Š</a:t>
            </a:r>
            <a:r>
              <a:rPr lang="fr-FR" sz="2000" dirty="0" err="1" smtClean="0"/>
              <a:t>ajā</a:t>
            </a:r>
            <a:r>
              <a:rPr lang="fr-FR" sz="2000" dirty="0" smtClean="0"/>
              <a:t> </a:t>
            </a:r>
            <a:r>
              <a:rPr lang="fr-FR" sz="2000" dirty="0" err="1"/>
              <a:t>nolūkā</a:t>
            </a:r>
            <a:r>
              <a:rPr lang="fr-FR" sz="2000" dirty="0"/>
              <a:t> </a:t>
            </a:r>
            <a:r>
              <a:rPr lang="fr-FR" sz="2000" dirty="0" err="1"/>
              <a:t>tiek</a:t>
            </a:r>
            <a:r>
              <a:rPr lang="fr-FR" sz="2000" dirty="0"/>
              <a:t> </a:t>
            </a:r>
            <a:r>
              <a:rPr lang="fr-FR" sz="2000" dirty="0" err="1"/>
              <a:t>praktizēti</a:t>
            </a:r>
            <a:r>
              <a:rPr lang="fr-FR" sz="2000" dirty="0"/>
              <a:t> </a:t>
            </a:r>
            <a:r>
              <a:rPr lang="fr-FR" sz="2000" dirty="0" err="1"/>
              <a:t>dažādi</a:t>
            </a:r>
            <a:r>
              <a:rPr lang="fr-FR" sz="2000" dirty="0"/>
              <a:t> </a:t>
            </a:r>
            <a:r>
              <a:rPr lang="fr-FR" sz="2000" dirty="0" err="1" smtClean="0"/>
              <a:t>risinājumi</a:t>
            </a:r>
            <a:r>
              <a:rPr lang="lv-LV" sz="2000" dirty="0" smtClean="0"/>
              <a:t>, piemēram, lobētāju elektroniskā reģistrācija, darbības/izdevumu pārskatu elektroniska iesniegšana, automātiska pārbaude, vai prasītā informācija no lobētājiem ir iesniegta u.c.</a:t>
            </a:r>
            <a:endParaRPr lang="lv-LV" sz="2000" dirty="0">
              <a:effectLst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457069"/>
            <a:ext cx="614006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</a:rPr>
              <a:t>EPMK rekomendē lobēšanas regulējuma ievērošanas uzraudzību uzticēt publiskai institūcijai un nodrošināt to, ka uzraudzība aptver: </a:t>
            </a:r>
            <a:endParaRPr lang="lv-LV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lv-LV" sz="2000" dirty="0">
                <a:latin typeface="Calibri" panose="020F0502020204030204" pitchFamily="34" charset="0"/>
              </a:rPr>
              <a:t>pārbaudi, vai konkrētas darbības atbilst lobēšanas </a:t>
            </a:r>
            <a:r>
              <a:rPr lang="lv-LV" sz="2000" dirty="0" smtClean="0">
                <a:latin typeface="Calibri" panose="020F0502020204030204" pitchFamily="34" charset="0"/>
              </a:rPr>
              <a:t>regulējumam</a:t>
            </a:r>
            <a:endParaRPr lang="lv-LV" sz="2000" dirty="0"/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lv-LV" sz="2000" dirty="0">
                <a:latin typeface="Calibri" panose="020F0502020204030204" pitchFamily="34" charset="0"/>
              </a:rPr>
              <a:t>vadlīniju sniegšanu </a:t>
            </a:r>
            <a:r>
              <a:rPr lang="lv-LV" sz="2000" dirty="0" smtClean="0">
                <a:latin typeface="Calibri" panose="020F0502020204030204" pitchFamily="34" charset="0"/>
              </a:rPr>
              <a:t>lobētājiem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20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lobētāju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publisko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amatpersonu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</a:rPr>
              <a:t> un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sabiedrības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apzinīguma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veicināšanu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fr-FR" sz="2000" i="1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CoE</a:t>
            </a:r>
            <a:r>
              <a:rPr lang="fr-FR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, 2017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lv-L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2478037"/>
            <a:ext cx="5985165" cy="91293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 smtClean="0">
                <a:solidFill>
                  <a:srgbClr val="FFFF00"/>
                </a:solidFill>
              </a:rPr>
              <a:t>EPMK rekomendācijas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72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7603915" y="2427314"/>
            <a:ext cx="0" cy="2671330"/>
          </a:xfrm>
          <a:prstGeom prst="line">
            <a:avLst/>
          </a:prstGeom>
          <a:ln w="390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0"/>
          </p:cNvCxnSpPr>
          <p:nvPr/>
        </p:nvCxnSpPr>
        <p:spPr>
          <a:xfrm flipH="1">
            <a:off x="4500749" y="2427314"/>
            <a:ext cx="24684" cy="2671329"/>
          </a:xfrm>
          <a:prstGeom prst="line">
            <a:avLst/>
          </a:prstGeom>
          <a:ln w="390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707080" y="2357646"/>
            <a:ext cx="0" cy="2740999"/>
          </a:xfrm>
          <a:prstGeom prst="line">
            <a:avLst/>
          </a:prstGeom>
          <a:ln w="390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37565" y="2427316"/>
            <a:ext cx="1" cy="2671327"/>
          </a:xfrm>
          <a:prstGeom prst="line">
            <a:avLst/>
          </a:prstGeom>
          <a:ln w="390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236140" y="539931"/>
            <a:ext cx="9685289" cy="84359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9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400" b="1" dirty="0" smtClean="0">
                <a:solidFill>
                  <a:srgbClr val="FFFF00"/>
                </a:solidFill>
              </a:rPr>
              <a:t>Politikas virzieni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3183" y="5098643"/>
            <a:ext cx="2875131" cy="110799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200" dirty="0" smtClean="0"/>
              <a:t>Minimālais </a:t>
            </a:r>
          </a:p>
          <a:p>
            <a:pPr algn="ctr"/>
            <a:r>
              <a:rPr lang="lv-LV" sz="2200" dirty="0" smtClean="0"/>
              <a:t>regulējums</a:t>
            </a:r>
          </a:p>
          <a:p>
            <a:pPr algn="ctr"/>
            <a:endParaRPr lang="lv-LV" sz="2200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236140" y="2538324"/>
            <a:ext cx="9587031" cy="21996"/>
          </a:xfrm>
          <a:prstGeom prst="line">
            <a:avLst/>
          </a:prstGeom>
          <a:ln w="390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94139" y="1383527"/>
            <a:ext cx="0" cy="1176793"/>
          </a:xfrm>
          <a:prstGeom prst="line">
            <a:avLst/>
          </a:prstGeom>
          <a:ln w="390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149935" y="5098643"/>
            <a:ext cx="2875131" cy="110799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200" dirty="0" smtClean="0"/>
              <a:t>Stingrs </a:t>
            </a:r>
          </a:p>
          <a:p>
            <a:pPr algn="ctr"/>
            <a:r>
              <a:rPr lang="lv-LV" sz="2200" dirty="0" smtClean="0"/>
              <a:t>regulējums</a:t>
            </a:r>
          </a:p>
          <a:p>
            <a:pPr algn="ctr"/>
            <a:endParaRPr lang="lv-LV" sz="22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-19433" y="5083784"/>
            <a:ext cx="2875131" cy="110799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200" dirty="0" smtClean="0"/>
              <a:t>Spēkā esošo normatīvo aktu papildināšana</a:t>
            </a:r>
          </a:p>
          <a:p>
            <a:pPr algn="ctr"/>
            <a:endParaRPr lang="lv-LV" sz="22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9266517" y="5098643"/>
            <a:ext cx="2875131" cy="110799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200" dirty="0" smtClean="0"/>
              <a:t>Pašregulācija</a:t>
            </a:r>
          </a:p>
          <a:p>
            <a:pPr algn="ctr"/>
            <a:endParaRPr lang="lv-LV" sz="2200" dirty="0" smtClean="0"/>
          </a:p>
          <a:p>
            <a:pPr algn="ctr"/>
            <a:endParaRPr lang="lv-LV" sz="2200" dirty="0" smtClean="0"/>
          </a:p>
        </p:txBody>
      </p:sp>
    </p:spTree>
    <p:extLst>
      <p:ext uri="{BB962C8B-B14F-4D97-AF65-F5344CB8AC3E}">
        <p14:creationId xmlns:p14="http://schemas.microsoft.com/office/powerpoint/2010/main" val="1993364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85807"/>
            <a:ext cx="4904509" cy="6772193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2875131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800" dirty="0" smtClean="0">
                <a:solidFill>
                  <a:srgbClr val="FFFF00"/>
                </a:solidFill>
              </a:rPr>
              <a:t>Spēkā esošo normatīvo aktu </a:t>
            </a:r>
          </a:p>
          <a:p>
            <a:pPr algn="ctr"/>
            <a:r>
              <a:rPr lang="lv-LV" sz="2800" dirty="0" smtClean="0">
                <a:solidFill>
                  <a:srgbClr val="FFFF00"/>
                </a:solidFill>
              </a:rPr>
              <a:t>papildināšana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19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81" y="204648"/>
            <a:ext cx="1122078" cy="6653351"/>
          </a:xfrm>
        </p:spPr>
      </p:pic>
      <p:sp>
        <p:nvSpPr>
          <p:cNvPr id="6" name="TextBox 5"/>
          <p:cNvSpPr txBox="1"/>
          <p:nvPr/>
        </p:nvSpPr>
        <p:spPr>
          <a:xfrm>
            <a:off x="0" y="0"/>
            <a:ext cx="2875131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800" dirty="0" smtClean="0">
                <a:solidFill>
                  <a:srgbClr val="FFFF00"/>
                </a:solidFill>
              </a:rPr>
              <a:t>Minimālais regulējums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65" y="204649"/>
            <a:ext cx="2906168" cy="665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26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81" y="0"/>
            <a:ext cx="1156592" cy="6858000"/>
          </a:xfrm>
        </p:spPr>
      </p:pic>
      <p:sp>
        <p:nvSpPr>
          <p:cNvPr id="7" name="TextBox 6"/>
          <p:cNvSpPr txBox="1"/>
          <p:nvPr/>
        </p:nvSpPr>
        <p:spPr>
          <a:xfrm>
            <a:off x="0" y="0"/>
            <a:ext cx="2875131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800" dirty="0" smtClean="0">
                <a:solidFill>
                  <a:srgbClr val="FFFF00"/>
                </a:solidFill>
              </a:rPr>
              <a:t>Stingrs </a:t>
            </a:r>
          </a:p>
          <a:p>
            <a:pPr algn="ctr"/>
            <a:r>
              <a:rPr lang="lv-LV" sz="2800" dirty="0" smtClean="0">
                <a:solidFill>
                  <a:srgbClr val="FFFF00"/>
                </a:solidFill>
              </a:rPr>
              <a:t>regulējums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37" y="0"/>
            <a:ext cx="3432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94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95" y="0"/>
            <a:ext cx="3102273" cy="6850234"/>
          </a:xfrm>
        </p:spPr>
      </p:pic>
      <p:sp>
        <p:nvSpPr>
          <p:cNvPr id="4" name="TextBox 3"/>
          <p:cNvSpPr txBox="1"/>
          <p:nvPr/>
        </p:nvSpPr>
        <p:spPr>
          <a:xfrm>
            <a:off x="0" y="0"/>
            <a:ext cx="2875131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800" dirty="0" smtClean="0">
                <a:solidFill>
                  <a:srgbClr val="FFFF00"/>
                </a:solidFill>
              </a:rPr>
              <a:t>Pašregulācija</a:t>
            </a: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81" y="0"/>
            <a:ext cx="1156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8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4143"/>
            <a:ext cx="11922131" cy="1235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518" y="60151"/>
            <a:ext cx="4061856" cy="1325563"/>
          </a:xfrm>
        </p:spPr>
        <p:txBody>
          <a:bodyPr>
            <a:normAutofit/>
          </a:bodyPr>
          <a:lstStyle/>
          <a:p>
            <a:r>
              <a:rPr lang="lv-LV" sz="2800" b="1" dirty="0" smtClean="0">
                <a:solidFill>
                  <a:srgbClr val="FFFF00"/>
                </a:solidFill>
              </a:rPr>
              <a:t>Regulējuma saturs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6958" y="2373283"/>
            <a:ext cx="52060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sz="2800" dirty="0" smtClean="0"/>
              <a:t>Lobēšanas definīcija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2800" dirty="0" smtClean="0"/>
              <a:t>Lobēšanas regulējuma mērķi un procedūras to sasniegšanai 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2800" dirty="0" smtClean="0"/>
              <a:t>Lobētāju kategorijas 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2800" dirty="0" smtClean="0"/>
              <a:t>Lobētāju reģistri 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2800" dirty="0" smtClean="0"/>
              <a:t>Ētikas standarti 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2800" dirty="0" smtClean="0"/>
              <a:t>Sankcijas, uzraudzība un konsultēšana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7019" y="2484435"/>
            <a:ext cx="3467596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1. Minimāli regulēts (Vācija)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019" y="3705878"/>
            <a:ext cx="3467596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2. Vidēji regulēts (Lietuva, Kanāda)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019" y="4927321"/>
            <a:ext cx="3467596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sz="2800" dirty="0"/>
              <a:t>3</a:t>
            </a:r>
            <a:r>
              <a:rPr lang="lv-LV" sz="2800" dirty="0" smtClean="0"/>
              <a:t>. Stingri regulēts (ASV)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5327" y="268898"/>
            <a:ext cx="4061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 smtClean="0">
                <a:solidFill>
                  <a:srgbClr val="FFFF00"/>
                </a:solidFill>
              </a:rPr>
              <a:t>Lobēšanas regulējuma</a:t>
            </a:r>
          </a:p>
          <a:p>
            <a:r>
              <a:rPr lang="lv-LV" sz="2800" b="1" dirty="0" smtClean="0">
                <a:solidFill>
                  <a:srgbClr val="FFFF00"/>
                </a:solidFill>
              </a:rPr>
              <a:t>modeļi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1" name="Bent-Up Arrow 10"/>
          <p:cNvSpPr/>
          <p:nvPr/>
        </p:nvSpPr>
        <p:spPr>
          <a:xfrm>
            <a:off x="0" y="5389649"/>
            <a:ext cx="10383287" cy="1088889"/>
          </a:xfrm>
          <a:prstGeom prst="bentUp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920690" y="334144"/>
            <a:ext cx="3152448" cy="2917056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800" b="1" dirty="0" smtClean="0"/>
              <a:t>Lobēšanas regulējuma elementi var tikt kombinēti no dažādiem modeļiem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689" y="3093855"/>
            <a:ext cx="2272447" cy="227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01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3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52153" y="5184711"/>
            <a:ext cx="3528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hlinkClick r:id="rId4"/>
              </a:rPr>
              <a:t>Pētījuma gala ziņojuma elektroniskā versija pieejama </a:t>
            </a:r>
          </a:p>
          <a:p>
            <a:r>
              <a:rPr lang="lv-LV" dirty="0" smtClean="0">
                <a:hlinkClick r:id="rId4"/>
              </a:rPr>
              <a:t>Saeimas tīmekļvietnē sadaļā «Par Saeimu&gt;Publikācijas, pētījumi un apskati»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7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" y="0"/>
            <a:ext cx="6288786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05150" y="6488668"/>
            <a:ext cx="185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Avots: </a:t>
            </a:r>
            <a:r>
              <a:rPr lang="lv-LV" i="1" u="sng" dirty="0">
                <a:hlinkClick r:id="rId4"/>
              </a:rPr>
              <a:t>EPRS</a:t>
            </a:r>
            <a:r>
              <a:rPr lang="lv-LV" u="sng" dirty="0">
                <a:hlinkClick r:id="rId4"/>
              </a:rPr>
              <a:t>, 2016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91300" y="0"/>
            <a:ext cx="5600700" cy="707886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200" dirty="0" smtClean="0"/>
              <a:t>Aizvien vairāk valstu </a:t>
            </a:r>
            <a:r>
              <a:rPr lang="lv-LV" sz="2200" noProof="1" smtClean="0"/>
              <a:t>ievie</a:t>
            </a:r>
            <a:r>
              <a:rPr lang="en-US" sz="2200" dirty="0" err="1" smtClean="0"/>
              <a:t>su</a:t>
            </a:r>
            <a:r>
              <a:rPr lang="lv-LV" sz="2200" dirty="0" err="1" smtClean="0"/>
              <a:t>šas</a:t>
            </a:r>
            <a:r>
              <a:rPr lang="lv-LV" sz="2200" dirty="0" smtClean="0"/>
              <a:t> lobēšanas regulējumu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200" dirty="0"/>
              <a:t>Dažādas lobēšanas regulēšanas tradīcijas </a:t>
            </a:r>
            <a:r>
              <a:rPr lang="lv-LV" sz="2200" dirty="0" smtClean="0"/>
              <a:t>(piemēram, </a:t>
            </a:r>
            <a:r>
              <a:rPr lang="lv-LV" sz="2200" dirty="0" err="1" smtClean="0"/>
              <a:t>korporatīvisms</a:t>
            </a:r>
            <a:r>
              <a:rPr lang="lv-LV" sz="2200" dirty="0" smtClean="0"/>
              <a:t>)</a:t>
            </a:r>
            <a:endParaRPr lang="lv-LV" sz="22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 smtClean="0"/>
              <a:t>Visaptverošs</a:t>
            </a:r>
            <a:r>
              <a:rPr lang="en-US" sz="2200" dirty="0" smtClean="0"/>
              <a:t> </a:t>
            </a:r>
            <a:r>
              <a:rPr lang="en-US" sz="2200" dirty="0" err="1"/>
              <a:t>lobēšanas</a:t>
            </a:r>
            <a:r>
              <a:rPr lang="en-US" sz="2200" dirty="0"/>
              <a:t> </a:t>
            </a:r>
            <a:r>
              <a:rPr lang="en-US" sz="2200" dirty="0" err="1" smtClean="0"/>
              <a:t>regulējums</a:t>
            </a:r>
            <a:r>
              <a:rPr lang="lv-LV" sz="2200" dirty="0" smtClean="0"/>
              <a:t> – 7 ES valstīs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200" dirty="0" smtClean="0"/>
              <a:t>Vairākumā ES valstu pastāv brīvprātīgi vai obligāti </a:t>
            </a:r>
            <a:r>
              <a:rPr lang="en-US" sz="2200" dirty="0" err="1" smtClean="0"/>
              <a:t>lobētāju</a:t>
            </a:r>
            <a:r>
              <a:rPr lang="en-US" sz="2200" dirty="0" smtClean="0"/>
              <a:t> </a:t>
            </a:r>
            <a:r>
              <a:rPr lang="en-US" sz="2200" dirty="0" err="1" smtClean="0"/>
              <a:t>reģistri</a:t>
            </a:r>
            <a:endParaRPr lang="lv-LV" sz="22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200" dirty="0" smtClean="0"/>
              <a:t>Izplatītākie instrumenti – lobēšanas ētikas kodeksi un lobēšanas pašregulācija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200" dirty="0" smtClean="0"/>
              <a:t>Lobēšanas regulējums – daļa no plašāka regulējuma kopuma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200" dirty="0" smtClean="0"/>
              <a:t>Izaicinājumi – jauni spēlētāji (arī domnīcas), kas virza intereses neatkarības un ekspertīzes aizsegā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lv-LV" sz="22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6827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8492"/>
            <a:ext cx="12192000" cy="19784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>
                <a:solidFill>
                  <a:srgbClr val="FFFF00"/>
                </a:solidFill>
              </a:rPr>
              <a:t>1. </a:t>
            </a:r>
            <a:r>
              <a:rPr lang="lv-LV" dirty="0">
                <a:solidFill>
                  <a:srgbClr val="FFFF00"/>
                </a:solidFill>
              </a:rPr>
              <a:t>L</a:t>
            </a:r>
            <a:r>
              <a:rPr lang="lv-LV" dirty="0" smtClean="0">
                <a:solidFill>
                  <a:srgbClr val="FFFF00"/>
                </a:solidFill>
              </a:rPr>
              <a:t>obēšanas definīcija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267" y="2114305"/>
            <a:ext cx="4348163" cy="4348163"/>
          </a:xfrm>
        </p:spPr>
      </p:pic>
    </p:spTree>
    <p:extLst>
      <p:ext uri="{BB962C8B-B14F-4D97-AF65-F5344CB8AC3E}">
        <p14:creationId xmlns:p14="http://schemas.microsoft.com/office/powerpoint/2010/main" val="392945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Lobēšanas definīcijas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62" y="1690688"/>
            <a:ext cx="6802384" cy="469155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lv-LV" b="1" dirty="0"/>
              <a:t>EPMK: </a:t>
            </a:r>
            <a:r>
              <a:rPr lang="lv-LV" b="1" dirty="0" smtClean="0"/>
              <a:t>«</a:t>
            </a:r>
            <a:r>
              <a:rPr lang="lv-LV" i="1" dirty="0"/>
              <a:t>N</a:t>
            </a:r>
            <a:r>
              <a:rPr lang="lv-LV" i="1" dirty="0" smtClean="0"/>
              <a:t>oteiktu </a:t>
            </a:r>
            <a:r>
              <a:rPr lang="lv-LV" i="1" dirty="0"/>
              <a:t>interešu veicināšana komunikācijas ceļā ar publisku amatpersonu» </a:t>
            </a:r>
            <a:r>
              <a:rPr lang="lv-LV" dirty="0"/>
              <a:t>un kā </a:t>
            </a:r>
            <a:r>
              <a:rPr lang="lv-LV" i="1" dirty="0"/>
              <a:t>«daļa no strukturētas un organizētas darbības nolūkā ietekmēt sabiedrisko lēmumu pieņemšanu</a:t>
            </a:r>
            <a:r>
              <a:rPr lang="lv-LV" b="1" dirty="0"/>
              <a:t>.»</a:t>
            </a:r>
          </a:p>
          <a:p>
            <a:pPr>
              <a:spcBef>
                <a:spcPts val="1200"/>
              </a:spcBef>
            </a:pPr>
            <a:r>
              <a:rPr lang="lv-LV" b="1" dirty="0" smtClean="0"/>
              <a:t>Austrija: </a:t>
            </a:r>
            <a:r>
              <a:rPr lang="lv-LV" i="1" dirty="0" smtClean="0"/>
              <a:t>«Jebkāda organizēta un strukturēta kontaktēšanās nolūkā trešās personas vārdā ietekmēt lēmuma pieņēmēju» </a:t>
            </a:r>
            <a:r>
              <a:rPr lang="lv-LV" dirty="0" smtClean="0"/>
              <a:t>(</a:t>
            </a:r>
            <a:r>
              <a:rPr lang="lv-LV" i="1" u="sng" dirty="0" smtClean="0">
                <a:hlinkClick r:id="rId3"/>
              </a:rPr>
              <a:t>OECD</a:t>
            </a:r>
            <a:r>
              <a:rPr lang="lv-LV" u="sng" dirty="0" smtClean="0">
                <a:hlinkClick r:id="rId3"/>
              </a:rPr>
              <a:t>,</a:t>
            </a:r>
            <a:r>
              <a:rPr lang="lv-LV" i="1" u="sng" dirty="0" smtClean="0">
                <a:hlinkClick r:id="rId3"/>
              </a:rPr>
              <a:t> </a:t>
            </a:r>
            <a:r>
              <a:rPr lang="lv-LV" u="sng" dirty="0" smtClean="0">
                <a:hlinkClick r:id="rId3"/>
              </a:rPr>
              <a:t>2014</a:t>
            </a:r>
            <a:r>
              <a:rPr lang="lv-LV" dirty="0" smtClean="0"/>
              <a:t>).</a:t>
            </a:r>
          </a:p>
          <a:p>
            <a:pPr>
              <a:spcBef>
                <a:spcPts val="1200"/>
              </a:spcBef>
            </a:pPr>
            <a:r>
              <a:rPr lang="lv-LV" b="1" dirty="0" smtClean="0"/>
              <a:t>Slovēnija</a:t>
            </a:r>
            <a:r>
              <a:rPr lang="lv-LV" dirty="0" smtClean="0"/>
              <a:t>: «</a:t>
            </a:r>
            <a:r>
              <a:rPr lang="lv-LV" i="1" dirty="0"/>
              <a:t>J</a:t>
            </a:r>
            <a:r>
              <a:rPr lang="lv-LV" i="1" dirty="0" smtClean="0"/>
              <a:t>ebkura </a:t>
            </a:r>
            <a:r>
              <a:rPr lang="lv-LV" i="1" dirty="0"/>
              <a:t>lobētāju un lobētās puses savstarpēja nepubliska kontaktēšanās, ko lobētāji īsteno ar mērķi ietekmēt lēmumu saturu vai </a:t>
            </a:r>
            <a:r>
              <a:rPr lang="lv-LV" i="1" dirty="0" smtClean="0"/>
              <a:t>pieņemšanas procedūru»</a:t>
            </a:r>
            <a:r>
              <a:rPr lang="lv-LV" dirty="0" smtClean="0"/>
              <a:t> (</a:t>
            </a:r>
            <a:r>
              <a:rPr lang="lv-LV" i="1" u="sng" dirty="0" smtClean="0">
                <a:hlinkClick r:id="rId4"/>
              </a:rPr>
              <a:t>CPC</a:t>
            </a:r>
            <a:r>
              <a:rPr lang="lv-LV" u="sng" dirty="0" smtClean="0">
                <a:hlinkClick r:id="rId4"/>
              </a:rPr>
              <a:t>, 2010</a:t>
            </a:r>
            <a:r>
              <a:rPr lang="lv-LV" dirty="0" smtClean="0"/>
              <a:t>).</a:t>
            </a:r>
          </a:p>
          <a:p>
            <a:pPr>
              <a:spcBef>
                <a:spcPts val="1200"/>
              </a:spcBef>
            </a:pPr>
            <a:r>
              <a:rPr lang="lv-LV" b="1" dirty="0" smtClean="0"/>
              <a:t>Polijā </a:t>
            </a:r>
            <a:r>
              <a:rPr lang="lv-LV" dirty="0" smtClean="0"/>
              <a:t>divu veidu lobēšanas darbības:</a:t>
            </a:r>
          </a:p>
          <a:p>
            <a:pPr lvl="1">
              <a:spcBef>
                <a:spcPts val="1200"/>
              </a:spcBef>
            </a:pPr>
            <a:r>
              <a:rPr lang="lv-LV" b="1" dirty="0" smtClean="0">
                <a:effectLst/>
              </a:rPr>
              <a:t>lobēšana vispārējā izpratnē </a:t>
            </a:r>
            <a:r>
              <a:rPr lang="lv-LV" dirty="0" smtClean="0">
                <a:effectLst/>
              </a:rPr>
              <a:t>- </a:t>
            </a:r>
            <a:r>
              <a:rPr lang="lv-LV" dirty="0" smtClean="0"/>
              <a:t>jebkura </a:t>
            </a:r>
            <a:r>
              <a:rPr lang="lv-LV" dirty="0"/>
              <a:t>darbība, kas tiek īstenota ar likumīgiem līdzekļiem nolūkā ietekmēt publiskās varas institūcijas likumdošanas </a:t>
            </a:r>
            <a:r>
              <a:rPr lang="lv-LV" dirty="0" smtClean="0"/>
              <a:t>procesā</a:t>
            </a:r>
            <a:endParaRPr lang="lv-LV" dirty="0"/>
          </a:p>
          <a:p>
            <a:pPr lvl="1">
              <a:spcBef>
                <a:spcPts val="1200"/>
              </a:spcBef>
            </a:pPr>
            <a:r>
              <a:rPr lang="lv-LV" b="1" dirty="0" smtClean="0"/>
              <a:t>profesionālā lobēšana</a:t>
            </a:r>
            <a:r>
              <a:rPr lang="lv-LV" dirty="0"/>
              <a:t> </a:t>
            </a:r>
            <a:r>
              <a:rPr lang="lv-LV" dirty="0" smtClean="0"/>
              <a:t>- jebkura lobēšanas darbība, kas tiek veikta trešo pušu interešu labā likumdošanas procesā un tiek atalgota.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65076" y="1774307"/>
            <a:ext cx="4826924" cy="39703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lvl="0"/>
            <a:r>
              <a:rPr lang="lv-LV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EPMK</a:t>
            </a:r>
            <a:r>
              <a:rPr lang="lv-LV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izpratnē sabiedrisko lēmumu ietekmēšana ietver šādas jomas: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likumdošanas priekšlikumu </a:t>
            </a:r>
            <a:r>
              <a:rPr lang="lv-LV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izstrādi</a:t>
            </a:r>
            <a:endParaRPr lang="lv-LV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jebkura normatīvā akta ierosināšanu, grozīšanu, virzīšanu pieņemšanai vai </a:t>
            </a:r>
            <a:r>
              <a:rPr lang="lv-LV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atcelšanu</a:t>
            </a:r>
            <a:endParaRPr lang="lv-LV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dažādu politikas programmu izstrādi un </a:t>
            </a:r>
            <a:r>
              <a:rPr lang="lv-LV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grozīšanu</a:t>
            </a:r>
            <a:endParaRPr lang="lv-LV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dotācijas, licences, ieguldījuma vai cita veida finanšu resursu piešķiršanu vai atcelšanu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pašvaldību līmenī – teritorijas attīstības plānojuma maiņa u.c. </a:t>
            </a:r>
            <a:endParaRPr lang="lv-LV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8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Lobēšanas definīcija  Latvijas Lobēšanas atklātības likumprojektā (16.12.2013)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/>
          <a:lstStyle/>
          <a:p>
            <a:pPr marL="0" indent="0">
              <a:buNone/>
            </a:pPr>
            <a:r>
              <a:rPr lang="lv-LV" dirty="0" smtClean="0"/>
              <a:t>2. pants: </a:t>
            </a:r>
          </a:p>
          <a:p>
            <a:pPr marL="0" indent="0">
              <a:buNone/>
            </a:pPr>
            <a:r>
              <a:rPr lang="lv-LV" i="1" dirty="0" smtClean="0"/>
              <a:t>«Lobēšana </a:t>
            </a:r>
            <a:r>
              <a:rPr lang="lv-LV" i="1" dirty="0"/>
              <a:t>ir apzināta </a:t>
            </a:r>
            <a:r>
              <a:rPr lang="lv-LV" b="1" i="1" dirty="0"/>
              <a:t>privātpersonas interesēs </a:t>
            </a:r>
            <a:r>
              <a:rPr lang="lv-LV" i="1" dirty="0"/>
              <a:t>veikta saziņa ar publiskās varas institūcijas pārstāvi nolūkā ietekmēt publiskās varas institūcijas pārstāvja rīcību dokumentu un to projektu ierosināšanas, izstrādes, saskaņošanas, pieņemšanas vai izsludināšanas procesā. </a:t>
            </a:r>
          </a:p>
          <a:p>
            <a:pPr marL="0" indent="0">
              <a:buNone/>
            </a:pPr>
            <a:r>
              <a:rPr lang="lv-LV" i="1" dirty="0"/>
              <a:t>(2) Lobēšana nav publiskās varas institūciju pārstāvju savstarpējā komunikācija amata pienākumu izpildes ietvaros.</a:t>
            </a:r>
          </a:p>
          <a:p>
            <a:pPr marL="0" indent="0">
              <a:buNone/>
            </a:pPr>
            <a:r>
              <a:rPr lang="lv-LV" i="1" dirty="0"/>
              <a:t>(3) Lobēšanas pakalpojums ir lobēšanas pasākums vai pasākumu kopums saskaņā ar līgumu vai savstarpēju vienošanos par atlīdzību vai bez tās</a:t>
            </a:r>
            <a:r>
              <a:rPr lang="lv-LV" i="1" dirty="0" smtClean="0"/>
              <a:t>.»</a:t>
            </a:r>
            <a:endParaRPr lang="lv-LV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493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dirty="0" smtClean="0"/>
              <a:t>Lobēšanas definīcija  Valsts pārvaldes vērtības un ētikas pamatprincipos. MK ieteikumi (21.11.2018.)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/>
          <a:lstStyle/>
          <a:p>
            <a:pPr marL="0" indent="0">
              <a:buNone/>
            </a:pPr>
            <a:r>
              <a:rPr lang="lv-LV" dirty="0" smtClean="0"/>
              <a:t>3. daļa</a:t>
            </a:r>
          </a:p>
          <a:p>
            <a:pPr marL="0" indent="0">
              <a:buNone/>
            </a:pPr>
            <a:r>
              <a:rPr lang="lv-LV" dirty="0" smtClean="0"/>
              <a:t>«…lobētāju </a:t>
            </a:r>
            <a:r>
              <a:rPr lang="lv-LV" dirty="0"/>
              <a:t>(privātpersonu, kura pēc savas iniciatīvas savās vai citu privātpersonu interesēs sazinās ar nodarbināto vai iestādi, lai ietekmētu lēmumu izstrādi vai pieņemšanu, </a:t>
            </a:r>
            <a:r>
              <a:rPr lang="lv-LV" b="1" i="1" dirty="0"/>
              <a:t>un šī saziņa neizriet no normatīvajos aktos noteiktajām lēmumprojektu saskaņošanas un sabiedrības līdzdalības nodrošināšanas procedūrām</a:t>
            </a:r>
            <a:r>
              <a:rPr lang="lv-LV" dirty="0" smtClean="0"/>
              <a:t>).»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0800000" flipV="1">
            <a:off x="7081057" y="3194998"/>
            <a:ext cx="5110943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endParaRPr lang="lv-LV" sz="1600" dirty="0" smtClean="0"/>
          </a:p>
          <a:p>
            <a:endParaRPr lang="lv-LV" sz="1600" dirty="0"/>
          </a:p>
          <a:p>
            <a:endParaRPr lang="lv-LV" sz="1600" dirty="0" smtClean="0"/>
          </a:p>
          <a:p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35"/>
            <a:ext cx="7438551" cy="780384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lv-LV" sz="2200" b="1" dirty="0" smtClean="0">
                <a:solidFill>
                  <a:srgbClr val="FFFF00"/>
                </a:solidFill>
              </a:rPr>
              <a:t>  Ar </a:t>
            </a:r>
            <a:r>
              <a:rPr lang="lv-LV" sz="2200" b="1" dirty="0">
                <a:solidFill>
                  <a:srgbClr val="FFFF00"/>
                </a:solidFill>
              </a:rPr>
              <a:t>lobēšanu </a:t>
            </a:r>
            <a:r>
              <a:rPr lang="lv-LV" sz="2200" b="1" dirty="0" smtClean="0">
                <a:solidFill>
                  <a:srgbClr val="FFFF00"/>
                </a:solidFill>
              </a:rPr>
              <a:t>saistīto darbību piemēri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080" y="785730"/>
            <a:ext cx="5346471" cy="607227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lvl="0"/>
            <a:r>
              <a:rPr lang="lv-LV" sz="1900" dirty="0" smtClean="0"/>
              <a:t>vienreizēja </a:t>
            </a:r>
            <a:r>
              <a:rPr lang="lv-LV" sz="1900" dirty="0"/>
              <a:t>vai regulāra padomu sniegšana vai prezentācijas publiskās varas institūciju </a:t>
            </a:r>
            <a:r>
              <a:rPr lang="lv-LV" sz="1900" dirty="0" smtClean="0"/>
              <a:t>pārstāvjiem </a:t>
            </a:r>
            <a:endParaRPr lang="lv-LV" sz="1900" dirty="0"/>
          </a:p>
          <a:p>
            <a:pPr lvl="0"/>
            <a:r>
              <a:rPr lang="lv-LV" sz="1900" dirty="0"/>
              <a:t>ziņojumu ar detalizētiem priekšlikumiem politikas, normatīvā akta izmaiņām sūtīšana publiskās varas institūciju </a:t>
            </a:r>
            <a:r>
              <a:rPr lang="lv-LV" sz="1900" dirty="0" smtClean="0"/>
              <a:t>pārstāvjiem</a:t>
            </a:r>
            <a:endParaRPr lang="lv-LV" sz="1900" dirty="0"/>
          </a:p>
          <a:p>
            <a:pPr lvl="0"/>
            <a:r>
              <a:rPr lang="lv-LV" sz="1900" dirty="0"/>
              <a:t>neformāla kontaktēšanās ar politiķiem vai ierēdņiem (pusdienas, nepieteiktas vizītes, telefoniska </a:t>
            </a:r>
            <a:r>
              <a:rPr lang="lv-LV" sz="1900" dirty="0" smtClean="0"/>
              <a:t>saziņa)</a:t>
            </a:r>
            <a:endParaRPr lang="lv-LV" sz="1900" dirty="0"/>
          </a:p>
          <a:p>
            <a:pPr lvl="0"/>
            <a:r>
              <a:rPr lang="lv-LV" sz="1900" dirty="0"/>
              <a:t>tieša ziņojumu sūtīšana sociālajos plašsaziņas līdzekļos vai arī cita veida tieša informācijas </a:t>
            </a:r>
            <a:r>
              <a:rPr lang="lv-LV" sz="1900" dirty="0" smtClean="0"/>
              <a:t>sūtīšana </a:t>
            </a:r>
            <a:endParaRPr lang="lv-LV" sz="1900" dirty="0"/>
          </a:p>
          <a:p>
            <a:pPr lvl="0"/>
            <a:r>
              <a:rPr lang="lv-LV" sz="1900" dirty="0"/>
              <a:t>līdzdalība publiskās un slēgtās konsultatīvās </a:t>
            </a:r>
            <a:r>
              <a:rPr lang="lv-LV" sz="1900" dirty="0" smtClean="0"/>
              <a:t>apspriedēs</a:t>
            </a:r>
            <a:endParaRPr lang="lv-LV" sz="1900" dirty="0"/>
          </a:p>
          <a:p>
            <a:pPr lvl="0"/>
            <a:r>
              <a:rPr lang="lv-LV" sz="1900" dirty="0"/>
              <a:t>līdzdalība institucionalizēta rakstura formālās konsultatīvās </a:t>
            </a:r>
            <a:r>
              <a:rPr lang="lv-LV" sz="1900" dirty="0" smtClean="0"/>
              <a:t>apspriedēs</a:t>
            </a:r>
            <a:endParaRPr lang="lv-LV" sz="1900" dirty="0"/>
          </a:p>
          <a:p>
            <a:pPr lvl="0"/>
            <a:r>
              <a:rPr lang="lv-LV" sz="1900" dirty="0"/>
              <a:t>līdzdalība uzklausīšanā, piemēram, uzklausīšanā parlamenta </a:t>
            </a:r>
            <a:r>
              <a:rPr lang="lv-LV" sz="1900" dirty="0" smtClean="0"/>
              <a:t>komisijā</a:t>
            </a:r>
            <a:endParaRPr lang="lv-LV" sz="1900" dirty="0"/>
          </a:p>
          <a:p>
            <a:pPr lvl="0"/>
            <a:r>
              <a:rPr lang="lv-LV" sz="1900" dirty="0"/>
              <a:t>līdzdalība konferencē delegāta </a:t>
            </a:r>
            <a:r>
              <a:rPr lang="lv-LV" sz="1900" dirty="0" smtClean="0"/>
              <a:t>statusā</a:t>
            </a:r>
            <a:endParaRPr lang="lv-LV" sz="1900" dirty="0"/>
          </a:p>
        </p:txBody>
      </p:sp>
      <p:sp>
        <p:nvSpPr>
          <p:cNvPr id="4" name="Rectangle 3"/>
          <p:cNvSpPr/>
          <p:nvPr/>
        </p:nvSpPr>
        <p:spPr>
          <a:xfrm>
            <a:off x="7196180" y="183479"/>
            <a:ext cx="28097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lv-LV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Lobētāju veidi: </a:t>
            </a:r>
            <a:endParaRPr lang="lv-LV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7461965" y="783329"/>
            <a:ext cx="4715510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endParaRPr lang="lv-LV" sz="1600" dirty="0" smtClean="0"/>
          </a:p>
          <a:p>
            <a:endParaRPr lang="lv-LV" sz="1600" dirty="0"/>
          </a:p>
          <a:p>
            <a:endParaRPr lang="lv-LV" sz="1600" dirty="0" smtClean="0"/>
          </a:p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478982" y="880670"/>
            <a:ext cx="369849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v-LV" sz="2000" b="1" dirty="0" smtClean="0"/>
              <a:t>konsultanti-lobētāji ­­</a:t>
            </a:r>
            <a:r>
              <a:rPr lang="lv-LV" sz="2000" dirty="0" smtClean="0"/>
              <a:t>– darbojas trešās personas vārdā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lv-LV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lv-LV" b="1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46" y="880670"/>
            <a:ext cx="882536" cy="882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93" y="3292339"/>
            <a:ext cx="882536" cy="882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55" y="1927087"/>
            <a:ext cx="868012" cy="8680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6" y="1083874"/>
            <a:ext cx="1356773" cy="13567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6" y="4448665"/>
            <a:ext cx="1477975" cy="1477975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1" y="2738791"/>
            <a:ext cx="2092080" cy="14360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1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41" y="2934257"/>
            <a:ext cx="1240618" cy="124061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09659" y="3261247"/>
            <a:ext cx="3667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900" b="1" dirty="0" smtClean="0"/>
              <a:t>organizācijas</a:t>
            </a:r>
            <a:r>
              <a:rPr lang="en-US" sz="1900" b="1" dirty="0" smtClean="0"/>
              <a:t> </a:t>
            </a:r>
            <a:r>
              <a:rPr lang="lv-LV" sz="1900" b="1" noProof="1" smtClean="0"/>
              <a:t>vai</a:t>
            </a:r>
            <a:r>
              <a:rPr lang="en-US" sz="1900" b="1" dirty="0" smtClean="0"/>
              <a:t> </a:t>
            </a:r>
            <a:r>
              <a:rPr lang="en-US" sz="1900" b="1" dirty="0"/>
              <a:t>kolektīvi</a:t>
            </a:r>
            <a:r>
              <a:rPr lang="en-US" sz="1900" dirty="0"/>
              <a:t> – pārstāv profesionālās vai nozaru intereses</a:t>
            </a:r>
            <a:endParaRPr lang="lv-LV" sz="1900" dirty="0"/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502397" y="1957889"/>
            <a:ext cx="367507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900" b="1" dirty="0"/>
              <a:t>iekšējie lobētāji </a:t>
            </a:r>
            <a:r>
              <a:rPr lang="lv-LV" sz="1900" dirty="0"/>
              <a:t>– to darba devēji ir noteiktas organizācijas, un tie ir pastāvīgi nodarbināti pie sava darba </a:t>
            </a:r>
            <a:r>
              <a:rPr lang="lv-LV" sz="1900" dirty="0" smtClean="0"/>
              <a:t>devēja </a:t>
            </a:r>
            <a:endParaRPr lang="lv-LV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0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1737</Words>
  <Application>Microsoft Office PowerPoint</Application>
  <PresentationFormat>Widescreen</PresentationFormat>
  <Paragraphs>234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Līdzšinējā diskusija</vt:lpstr>
      <vt:lpstr>Regulējuma saturs</vt:lpstr>
      <vt:lpstr>PowerPoint Presentation</vt:lpstr>
      <vt:lpstr>1. Lobēšanas definīcija</vt:lpstr>
      <vt:lpstr>Lobēšanas definīcijas </vt:lpstr>
      <vt:lpstr>Lobēšanas definīcija  Latvijas Lobēšanas atklātības likumprojektā (16.12.2013) </vt:lpstr>
      <vt:lpstr>Lobēšanas definīcija  Valsts pārvaldes vērtības un ētikas pamatprincipos. MK ieteikumi (21.11.2018.)</vt:lpstr>
      <vt:lpstr>  Ar lobēšanu saistīto darbību piemēri</vt:lpstr>
      <vt:lpstr>PowerPoint Presentation</vt:lpstr>
      <vt:lpstr>2. Lobēšanas regulējuma mērķi un procedūras to sasniegšanai </vt:lpstr>
      <vt:lpstr>PowerPoint Presentation</vt:lpstr>
      <vt:lpstr>PowerPoint Presentation</vt:lpstr>
      <vt:lpstr>3. Lobētāju kategorijas </vt:lpstr>
      <vt:lpstr>  Ar lobēšanu saistīto darbību piemēri</vt:lpstr>
      <vt:lpstr>PowerPoint Presentation</vt:lpstr>
      <vt:lpstr>4. Lobētāju reģistri </vt:lpstr>
      <vt:lpstr>PowerPoint Presentation</vt:lpstr>
      <vt:lpstr>PowerPoint Presentation</vt:lpstr>
      <vt:lpstr>PowerPoint Presentation</vt:lpstr>
      <vt:lpstr>5. Ētikas standarti </vt:lpstr>
      <vt:lpstr>PowerPoint Presentation</vt:lpstr>
      <vt:lpstr>6. Sankcijas, uzraudzība, konsultēšana</vt:lpstr>
      <vt:lpstr>PowerPoint Presentation</vt:lpstr>
      <vt:lpstr>Politikas virzieni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LR Saeima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Visvaldis Valtenbergs</dc:creator>
  <cp:lastModifiedBy>Visvaldis Valtenbergs</cp:lastModifiedBy>
  <cp:revision>145</cp:revision>
  <cp:lastPrinted>2019-12-04T13:06:48Z</cp:lastPrinted>
  <dcterms:created xsi:type="dcterms:W3CDTF">2019-11-20T07:50:52Z</dcterms:created>
  <dcterms:modified xsi:type="dcterms:W3CDTF">2019-12-04T13:18:21Z</dcterms:modified>
</cp:coreProperties>
</file>